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s>

</file>

<file path=ppt/charts/_rels/chart1.xml.rels><?xml version="1.0" encoding="UTF-8" standalone="yes"?><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Relationships xmlns="http://schemas.openxmlformats.org/package/2006/relationships"><Relationship Id="rId1" Type="http://schemas.openxmlformats.org/officeDocument/2006/relationships/package" Target="../embeddings/Microsoft_Excel_Sheet3.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913579"/>
          <c:y val="0.119122"/>
          <c:w val="0.892019"/>
          <c:h val="0.760227"/>
        </c:manualLayout>
      </c:layout>
      <c:lineChart>
        <c:grouping val="standard"/>
        <c:varyColors val="0"/>
        <c:ser>
          <c:idx val="0"/>
          <c:order val="0"/>
          <c:tx>
            <c:strRef>
              <c:f>Sheet1!$B$1</c:f>
              <c:strCache>
                <c:ptCount val="1"/>
                <c:pt idx="0">
                  <c:v>Smock</c:v>
                </c:pt>
              </c:strCache>
            </c:strRef>
          </c:tx>
          <c:spPr>
            <a:solidFill>
              <a:srgbClr val="FFFFFF"/>
            </a:solidFill>
            <a:ln w="50800" cap="flat">
              <a:solidFill>
                <a:srgbClr val="00659D">
                  <a:alpha val="85000"/>
                </a:srgbClr>
              </a:solidFill>
              <a:prstDash val="solid"/>
              <a:miter lim="400000"/>
            </a:ln>
            <a:effectLst/>
          </c:spPr>
          <c:marker>
            <c:symbol val="circle"/>
            <c:size val="10"/>
            <c:spPr>
              <a:solidFill>
                <a:srgbClr val="FFFFFF"/>
              </a:solidFill>
              <a:ln w="50800" cap="flat">
                <a:solidFill>
                  <a:srgbClr val="00659D">
                    <a:alpha val="85000"/>
                  </a:srgbClr>
                </a:solidFill>
                <a:prstDash val="solid"/>
                <a:miter lim="400000"/>
              </a:ln>
              <a:effectLst/>
            </c:spPr>
          </c:marker>
          <c:dLbls>
            <c:numFmt formatCode="#,##0" sourceLinked="0"/>
            <c:txPr>
              <a:bodyPr/>
              <a:lstStyle/>
              <a:p>
                <a:pPr>
                  <a:defRPr b="0" i="0" strike="noStrike" sz="1200" u="none">
                    <a:solidFill>
                      <a:srgbClr val="000000"/>
                    </a:solidFill>
                    <a:latin typeface="Helvetica"/>
                  </a:defRPr>
                </a:pPr>
              </a:p>
            </c:txPr>
            <c:dLblPos val="t"/>
            <c:showLegendKey val="0"/>
            <c:showVal val="0"/>
            <c:showCatName val="0"/>
            <c:showSerName val="0"/>
            <c:showPercent val="0"/>
            <c:showBubbleSize val="0"/>
            <c:showLeaderLines val="0"/>
          </c:dLbls>
          <c:cat>
            <c:strRef>
              <c:f>Sheet1!$A$2:$A$252</c:f>
              <c:strCache>
                <c:ptCount val="25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strCache>
            </c:strRef>
          </c:cat>
          <c:val>
            <c:numRef>
              <c:f>Sheet1!$B$2:$B$252</c:f>
              <c:numCache>
                <c:ptCount val="251"/>
                <c:pt idx="0">
                  <c:v>25.000000</c:v>
                </c:pt>
                <c:pt idx="1">
                  <c:v>25.125313</c:v>
                </c:pt>
                <c:pt idx="2">
                  <c:v>25.251254</c:v>
                </c:pt>
                <c:pt idx="3">
                  <c:v>25.377827</c:v>
                </c:pt>
                <c:pt idx="4">
                  <c:v>25.505034</c:v>
                </c:pt>
                <c:pt idx="5">
                  <c:v>25.632878</c:v>
                </c:pt>
                <c:pt idx="6">
                  <c:v>25.761363</c:v>
                </c:pt>
                <c:pt idx="7">
                  <c:v>25.890493</c:v>
                </c:pt>
                <c:pt idx="8">
                  <c:v>26.020269</c:v>
                </c:pt>
                <c:pt idx="9">
                  <c:v>26.150696</c:v>
                </c:pt>
                <c:pt idx="10">
                  <c:v>26.281777</c:v>
                </c:pt>
                <c:pt idx="11">
                  <c:v>26.413515</c:v>
                </c:pt>
                <c:pt idx="12">
                  <c:v>26.545914</c:v>
                </c:pt>
                <c:pt idx="13">
                  <c:v>26.678976</c:v>
                </c:pt>
                <c:pt idx="14">
                  <c:v>26.812705</c:v>
                </c:pt>
                <c:pt idx="15">
                  <c:v>26.947104</c:v>
                </c:pt>
                <c:pt idx="16">
                  <c:v>27.082177</c:v>
                </c:pt>
                <c:pt idx="17">
                  <c:v>27.217927</c:v>
                </c:pt>
                <c:pt idx="18">
                  <c:v>27.354357</c:v>
                </c:pt>
                <c:pt idx="19">
                  <c:v>27.491471</c:v>
                </c:pt>
                <c:pt idx="20">
                  <c:v>27.629273</c:v>
                </c:pt>
                <c:pt idx="21">
                  <c:v>27.767765</c:v>
                </c:pt>
                <c:pt idx="22">
                  <c:v>27.906952</c:v>
                </c:pt>
                <c:pt idx="23">
                  <c:v>28.046836</c:v>
                </c:pt>
                <c:pt idx="24">
                  <c:v>28.187421</c:v>
                </c:pt>
                <c:pt idx="25">
                  <c:v>28.328711</c:v>
                </c:pt>
                <c:pt idx="26">
                  <c:v>28.470710</c:v>
                </c:pt>
                <c:pt idx="27">
                  <c:v>28.613420</c:v>
                </c:pt>
                <c:pt idx="28">
                  <c:v>28.756845</c:v>
                </c:pt>
                <c:pt idx="29">
                  <c:v>28.900989</c:v>
                </c:pt>
                <c:pt idx="30">
                  <c:v>29.045856</c:v>
                </c:pt>
                <c:pt idx="31">
                  <c:v>29.191449</c:v>
                </c:pt>
                <c:pt idx="32">
                  <c:v>29.337772</c:v>
                </c:pt>
                <c:pt idx="33">
                  <c:v>29.484828</c:v>
                </c:pt>
                <c:pt idx="34">
                  <c:v>29.632621</c:v>
                </c:pt>
                <c:pt idx="35">
                  <c:v>29.781155</c:v>
                </c:pt>
                <c:pt idx="36">
                  <c:v>29.930434</c:v>
                </c:pt>
                <c:pt idx="37">
                  <c:v>30.080461</c:v>
                </c:pt>
                <c:pt idx="38">
                  <c:v>30.231240</c:v>
                </c:pt>
                <c:pt idx="39">
                  <c:v>30.382775</c:v>
                </c:pt>
                <c:pt idx="40">
                  <c:v>30.535069</c:v>
                </c:pt>
                <c:pt idx="41">
                  <c:v>30.688127</c:v>
                </c:pt>
                <c:pt idx="42">
                  <c:v>30.841951</c:v>
                </c:pt>
                <c:pt idx="43">
                  <c:v>30.996547</c:v>
                </c:pt>
                <c:pt idx="44">
                  <c:v>31.151918</c:v>
                </c:pt>
                <c:pt idx="45">
                  <c:v>31.308068</c:v>
                </c:pt>
                <c:pt idx="46">
                  <c:v>31.465000</c:v>
                </c:pt>
                <c:pt idx="47">
                  <c:v>31.622719</c:v>
                </c:pt>
                <c:pt idx="48">
                  <c:v>31.781229</c:v>
                </c:pt>
                <c:pt idx="49">
                  <c:v>31.940533</c:v>
                </c:pt>
                <c:pt idx="50">
                  <c:v>32.100635</c:v>
                </c:pt>
                <c:pt idx="51">
                  <c:v>32.261541</c:v>
                </c:pt>
                <c:pt idx="52">
                  <c:v>32.423252</c:v>
                </c:pt>
                <c:pt idx="53">
                  <c:v>32.585774</c:v>
                </c:pt>
                <c:pt idx="54">
                  <c:v>32.749111</c:v>
                </c:pt>
                <c:pt idx="55">
                  <c:v>32.913267</c:v>
                </c:pt>
                <c:pt idx="56">
                  <c:v>33.078245</c:v>
                </c:pt>
                <c:pt idx="57">
                  <c:v>33.244051</c:v>
                </c:pt>
                <c:pt idx="58">
                  <c:v>33.410687</c:v>
                </c:pt>
                <c:pt idx="59">
                  <c:v>33.578159</c:v>
                </c:pt>
                <c:pt idx="60">
                  <c:v>33.746470</c:v>
                </c:pt>
                <c:pt idx="61">
                  <c:v>33.915625</c:v>
                </c:pt>
                <c:pt idx="62">
                  <c:v>34.085628</c:v>
                </c:pt>
                <c:pt idx="63">
                  <c:v>34.256483</c:v>
                </c:pt>
                <c:pt idx="64">
                  <c:v>34.428194</c:v>
                </c:pt>
                <c:pt idx="65">
                  <c:v>34.600766</c:v>
                </c:pt>
                <c:pt idx="66">
                  <c:v>34.774203</c:v>
                </c:pt>
                <c:pt idx="67">
                  <c:v>34.948510</c:v>
                </c:pt>
                <c:pt idx="68">
                  <c:v>35.123690</c:v>
                </c:pt>
                <c:pt idx="69">
                  <c:v>35.299748</c:v>
                </c:pt>
                <c:pt idx="70">
                  <c:v>35.476689</c:v>
                </c:pt>
                <c:pt idx="71">
                  <c:v>35.654516</c:v>
                </c:pt>
                <c:pt idx="72">
                  <c:v>35.833235</c:v>
                </c:pt>
                <c:pt idx="73">
                  <c:v>36.012850</c:v>
                </c:pt>
                <c:pt idx="74">
                  <c:v>36.193365</c:v>
                </c:pt>
                <c:pt idx="75">
                  <c:v>36.374785</c:v>
                </c:pt>
                <c:pt idx="76">
                  <c:v>36.557115</c:v>
                </c:pt>
                <c:pt idx="77">
                  <c:v>36.740358</c:v>
                </c:pt>
                <c:pt idx="78">
                  <c:v>36.924520</c:v>
                </c:pt>
                <c:pt idx="79">
                  <c:v>37.109605</c:v>
                </c:pt>
                <c:pt idx="80">
                  <c:v>37.295617</c:v>
                </c:pt>
                <c:pt idx="81">
                  <c:v>37.482563</c:v>
                </c:pt>
                <c:pt idx="82">
                  <c:v>37.670445</c:v>
                </c:pt>
                <c:pt idx="83">
                  <c:v>37.859269</c:v>
                </c:pt>
                <c:pt idx="84">
                  <c:v>38.049039</c:v>
                </c:pt>
                <c:pt idx="85">
                  <c:v>38.239760</c:v>
                </c:pt>
                <c:pt idx="86">
                  <c:v>38.431438</c:v>
                </c:pt>
                <c:pt idx="87">
                  <c:v>38.624076</c:v>
                </c:pt>
                <c:pt idx="88">
                  <c:v>38.817680</c:v>
                </c:pt>
                <c:pt idx="89">
                  <c:v>39.012255</c:v>
                </c:pt>
                <c:pt idx="90">
                  <c:v>39.207805</c:v>
                </c:pt>
                <c:pt idx="91">
                  <c:v>39.404335</c:v>
                </c:pt>
                <c:pt idx="92">
                  <c:v>39.601850</c:v>
                </c:pt>
                <c:pt idx="93">
                  <c:v>39.800355</c:v>
                </c:pt>
                <c:pt idx="94">
                  <c:v>39.999855</c:v>
                </c:pt>
                <c:pt idx="95">
                  <c:v>40.200355</c:v>
                </c:pt>
                <c:pt idx="96">
                  <c:v>40.401860</c:v>
                </c:pt>
                <c:pt idx="97">
                  <c:v>40.604375</c:v>
                </c:pt>
                <c:pt idx="98">
                  <c:v>40.807905</c:v>
                </c:pt>
                <c:pt idx="99">
                  <c:v>41.012456</c:v>
                </c:pt>
                <c:pt idx="100">
                  <c:v>41.218032</c:v>
                </c:pt>
                <c:pt idx="101">
                  <c:v>41.424638</c:v>
                </c:pt>
                <c:pt idx="102">
                  <c:v>41.632280</c:v>
                </c:pt>
                <c:pt idx="103">
                  <c:v>41.840963</c:v>
                </c:pt>
                <c:pt idx="104">
                  <c:v>42.050691</c:v>
                </c:pt>
                <c:pt idx="105">
                  <c:v>42.261471</c:v>
                </c:pt>
                <c:pt idx="106">
                  <c:v>42.473308</c:v>
                </c:pt>
                <c:pt idx="107">
                  <c:v>42.686206</c:v>
                </c:pt>
                <c:pt idx="108">
                  <c:v>42.900172</c:v>
                </c:pt>
                <c:pt idx="109">
                  <c:v>43.115210</c:v>
                </c:pt>
                <c:pt idx="110">
                  <c:v>43.331325</c:v>
                </c:pt>
                <c:pt idx="111">
                  <c:v>43.548525</c:v>
                </c:pt>
                <c:pt idx="112">
                  <c:v>43.766813</c:v>
                </c:pt>
                <c:pt idx="113">
                  <c:v>43.986195</c:v>
                </c:pt>
                <c:pt idx="114">
                  <c:v>44.206676</c:v>
                </c:pt>
                <c:pt idx="115">
                  <c:v>44.428263</c:v>
                </c:pt>
                <c:pt idx="116">
                  <c:v>44.650961</c:v>
                </c:pt>
                <c:pt idx="117">
                  <c:v>44.874775</c:v>
                </c:pt>
                <c:pt idx="118">
                  <c:v>45.099710</c:v>
                </c:pt>
                <c:pt idx="119">
                  <c:v>45.325774</c:v>
                </c:pt>
                <c:pt idx="120">
                  <c:v>45.552970</c:v>
                </c:pt>
                <c:pt idx="121">
                  <c:v>45.781305</c:v>
                </c:pt>
                <c:pt idx="122">
                  <c:v>46.010785</c:v>
                </c:pt>
                <c:pt idx="123">
                  <c:v>46.241415</c:v>
                </c:pt>
                <c:pt idx="124">
                  <c:v>46.473201</c:v>
                </c:pt>
                <c:pt idx="125">
                  <c:v>46.706149</c:v>
                </c:pt>
                <c:pt idx="126">
                  <c:v>46.940264</c:v>
                </c:pt>
                <c:pt idx="127">
                  <c:v>47.175554</c:v>
                </c:pt>
                <c:pt idx="128">
                  <c:v>47.412022</c:v>
                </c:pt>
                <c:pt idx="129">
                  <c:v>47.649676</c:v>
                </c:pt>
                <c:pt idx="130">
                  <c:v>47.888521</c:v>
                </c:pt>
                <c:pt idx="131">
                  <c:v>48.128563</c:v>
                </c:pt>
                <c:pt idx="132">
                  <c:v>48.369808</c:v>
                </c:pt>
                <c:pt idx="133">
                  <c:v>48.612263</c:v>
                </c:pt>
                <c:pt idx="134">
                  <c:v>48.855933</c:v>
                </c:pt>
                <c:pt idx="135">
                  <c:v>49.100824</c:v>
                </c:pt>
                <c:pt idx="136">
                  <c:v>49.346943</c:v>
                </c:pt>
                <c:pt idx="137">
                  <c:v>49.594296</c:v>
                </c:pt>
                <c:pt idx="138">
                  <c:v>49.842888</c:v>
                </c:pt>
                <c:pt idx="139">
                  <c:v>50.092727</c:v>
                </c:pt>
                <c:pt idx="140">
                  <c:v>50.343818</c:v>
                </c:pt>
                <c:pt idx="141">
                  <c:v>50.596167</c:v>
                </c:pt>
                <c:pt idx="142">
                  <c:v>50.849781</c:v>
                </c:pt>
                <c:pt idx="143">
                  <c:v>51.104667</c:v>
                </c:pt>
                <c:pt idx="144">
                  <c:v>51.360830</c:v>
                </c:pt>
                <c:pt idx="145">
                  <c:v>51.618277</c:v>
                </c:pt>
                <c:pt idx="146">
                  <c:v>51.877015</c:v>
                </c:pt>
                <c:pt idx="147">
                  <c:v>52.137050</c:v>
                </c:pt>
                <c:pt idx="148">
                  <c:v>52.398388</c:v>
                </c:pt>
                <c:pt idx="149">
                  <c:v>52.661036</c:v>
                </c:pt>
                <c:pt idx="150">
                  <c:v>52.925000</c:v>
                </c:pt>
                <c:pt idx="151">
                  <c:v>53.190288</c:v>
                </c:pt>
                <c:pt idx="152">
                  <c:v>53.456906</c:v>
                </c:pt>
                <c:pt idx="153">
                  <c:v>53.724859</c:v>
                </c:pt>
                <c:pt idx="154">
                  <c:v>53.994156</c:v>
                </c:pt>
                <c:pt idx="155">
                  <c:v>54.264803</c:v>
                </c:pt>
                <c:pt idx="156">
                  <c:v>54.536807</c:v>
                </c:pt>
                <c:pt idx="157">
                  <c:v>54.810174</c:v>
                </c:pt>
                <c:pt idx="158">
                  <c:v>55.084911</c:v>
                </c:pt>
                <c:pt idx="159">
                  <c:v>55.361025</c:v>
                </c:pt>
                <c:pt idx="160">
                  <c:v>55.638523</c:v>
                </c:pt>
                <c:pt idx="161">
                  <c:v>55.917412</c:v>
                </c:pt>
                <c:pt idx="162">
                  <c:v>56.197700</c:v>
                </c:pt>
                <c:pt idx="163">
                  <c:v>56.479392</c:v>
                </c:pt>
                <c:pt idx="164">
                  <c:v>56.762496</c:v>
                </c:pt>
                <c:pt idx="165">
                  <c:v>57.047019</c:v>
                </c:pt>
                <c:pt idx="166">
                  <c:v>57.332969</c:v>
                </c:pt>
                <c:pt idx="167">
                  <c:v>57.620351</c:v>
                </c:pt>
                <c:pt idx="168">
                  <c:v>57.909174</c:v>
                </c:pt>
                <c:pt idx="169">
                  <c:v>58.199445</c:v>
                </c:pt>
                <c:pt idx="170">
                  <c:v>58.491171</c:v>
                </c:pt>
                <c:pt idx="171">
                  <c:v>58.784360</c:v>
                </c:pt>
                <c:pt idx="172">
                  <c:v>59.079017</c:v>
                </c:pt>
                <c:pt idx="173">
                  <c:v>59.375152</c:v>
                </c:pt>
                <c:pt idx="174">
                  <c:v>59.672771</c:v>
                </c:pt>
                <c:pt idx="175">
                  <c:v>59.971882</c:v>
                </c:pt>
                <c:pt idx="176">
                  <c:v>60.272493</c:v>
                </c:pt>
                <c:pt idx="177">
                  <c:v>60.574610</c:v>
                </c:pt>
                <c:pt idx="178">
                  <c:v>60.878241</c:v>
                </c:pt>
                <c:pt idx="179">
                  <c:v>61.183395</c:v>
                </c:pt>
                <c:pt idx="180">
                  <c:v>61.490078</c:v>
                </c:pt>
                <c:pt idx="181">
                  <c:v>61.798298</c:v>
                </c:pt>
                <c:pt idx="182">
                  <c:v>62.108063</c:v>
                </c:pt>
                <c:pt idx="183">
                  <c:v>62.419381</c:v>
                </c:pt>
                <c:pt idx="184">
                  <c:v>62.732260</c:v>
                </c:pt>
                <c:pt idx="185">
                  <c:v>63.046707</c:v>
                </c:pt>
                <c:pt idx="186">
                  <c:v>63.362729</c:v>
                </c:pt>
                <c:pt idx="187">
                  <c:v>63.680336</c:v>
                </c:pt>
                <c:pt idx="188">
                  <c:v>63.999535</c:v>
                </c:pt>
                <c:pt idx="189">
                  <c:v>64.320334</c:v>
                </c:pt>
                <c:pt idx="190">
                  <c:v>64.642741</c:v>
                </c:pt>
                <c:pt idx="191">
                  <c:v>64.966765</c:v>
                </c:pt>
                <c:pt idx="192">
                  <c:v>65.292412</c:v>
                </c:pt>
                <c:pt idx="193">
                  <c:v>65.619691</c:v>
                </c:pt>
                <c:pt idx="194">
                  <c:v>65.948611</c:v>
                </c:pt>
                <c:pt idx="195">
                  <c:v>66.279180</c:v>
                </c:pt>
                <c:pt idx="196">
                  <c:v>66.611406</c:v>
                </c:pt>
                <c:pt idx="197">
                  <c:v>66.945297</c:v>
                </c:pt>
                <c:pt idx="198">
                  <c:v>67.280862</c:v>
                </c:pt>
                <c:pt idx="199">
                  <c:v>67.618109</c:v>
                </c:pt>
                <c:pt idx="200">
                  <c:v>67.957046</c:v>
                </c:pt>
                <c:pt idx="201">
                  <c:v>68.297682</c:v>
                </c:pt>
                <c:pt idx="202">
                  <c:v>68.640025</c:v>
                </c:pt>
                <c:pt idx="203">
                  <c:v>68.984085</c:v>
                </c:pt>
                <c:pt idx="204">
                  <c:v>69.329869</c:v>
                </c:pt>
                <c:pt idx="205">
                  <c:v>69.677387</c:v>
                </c:pt>
                <c:pt idx="206">
                  <c:v>70.026646</c:v>
                </c:pt>
                <c:pt idx="207">
                  <c:v>70.377656</c:v>
                </c:pt>
                <c:pt idx="208">
                  <c:v>70.730425</c:v>
                </c:pt>
                <c:pt idx="209">
                  <c:v>71.084963</c:v>
                </c:pt>
                <c:pt idx="210">
                  <c:v>71.441278</c:v>
                </c:pt>
                <c:pt idx="211">
                  <c:v>71.799379</c:v>
                </c:pt>
                <c:pt idx="212">
                  <c:v>72.159275</c:v>
                </c:pt>
                <c:pt idx="213">
                  <c:v>72.520975</c:v>
                </c:pt>
                <c:pt idx="214">
                  <c:v>72.884487</c:v>
                </c:pt>
                <c:pt idx="215">
                  <c:v>73.249823</c:v>
                </c:pt>
                <c:pt idx="216">
                  <c:v>73.616989</c:v>
                </c:pt>
                <c:pt idx="217">
                  <c:v>73.985995</c:v>
                </c:pt>
                <c:pt idx="218">
                  <c:v>74.356852</c:v>
                </c:pt>
                <c:pt idx="219">
                  <c:v>74.729567</c:v>
                </c:pt>
                <c:pt idx="220">
                  <c:v>75.104151</c:v>
                </c:pt>
                <c:pt idx="221">
                  <c:v>75.480612</c:v>
                </c:pt>
                <c:pt idx="222">
                  <c:v>75.858960</c:v>
                </c:pt>
                <c:pt idx="223">
                  <c:v>76.239204</c:v>
                </c:pt>
                <c:pt idx="224">
                  <c:v>76.621355</c:v>
                </c:pt>
                <c:pt idx="225">
                  <c:v>77.005421</c:v>
                </c:pt>
                <c:pt idx="226">
                  <c:v>77.391413</c:v>
                </c:pt>
                <c:pt idx="227">
                  <c:v>77.779339</c:v>
                </c:pt>
                <c:pt idx="228">
                  <c:v>78.169209</c:v>
                </c:pt>
                <c:pt idx="229">
                  <c:v>78.561034</c:v>
                </c:pt>
                <c:pt idx="230">
                  <c:v>78.954823</c:v>
                </c:pt>
                <c:pt idx="231">
                  <c:v>79.350585</c:v>
                </c:pt>
                <c:pt idx="232">
                  <c:v>79.748332</c:v>
                </c:pt>
                <c:pt idx="233">
                  <c:v>80.148072</c:v>
                </c:pt>
                <c:pt idx="234">
                  <c:v>80.549816</c:v>
                </c:pt>
                <c:pt idx="235">
                  <c:v>80.953574</c:v>
                </c:pt>
                <c:pt idx="236">
                  <c:v>81.359355</c:v>
                </c:pt>
                <c:pt idx="237">
                  <c:v>81.767171</c:v>
                </c:pt>
                <c:pt idx="238">
                  <c:v>82.177030</c:v>
                </c:pt>
                <c:pt idx="239">
                  <c:v>82.588944</c:v>
                </c:pt>
                <c:pt idx="240">
                  <c:v>83.002923</c:v>
                </c:pt>
                <c:pt idx="241">
                  <c:v>83.418977</c:v>
                </c:pt>
                <c:pt idx="242">
                  <c:v>83.837116</c:v>
                </c:pt>
                <c:pt idx="243">
                  <c:v>84.257352</c:v>
                </c:pt>
                <c:pt idx="244">
                  <c:v>84.679693</c:v>
                </c:pt>
                <c:pt idx="245">
                  <c:v>85.104152</c:v>
                </c:pt>
                <c:pt idx="246">
                  <c:v>85.530738</c:v>
                </c:pt>
                <c:pt idx="247">
                  <c:v>85.959463</c:v>
                </c:pt>
                <c:pt idx="248">
                  <c:v>86.390337</c:v>
                </c:pt>
                <c:pt idx="249">
                  <c:v>86.823370</c:v>
                </c:pt>
                <c:pt idx="250">
                  <c:v>87.258574</c:v>
                </c:pt>
              </c:numCache>
            </c:numRef>
          </c:val>
          <c:smooth val="0"/>
        </c:ser>
        <c:marker val="1"/>
        <c:axId val="2094734552"/>
        <c:axId val="2094734553"/>
      </c:lineChart>
      <c:catAx>
        <c:axId val="2094734552"/>
        <c:scaling>
          <c:orientation val="minMax"/>
        </c:scaling>
        <c:delete val="0"/>
        <c:axPos val="b"/>
        <c:title>
          <c:tx>
            <c:rich>
              <a:bodyPr rot="0"/>
              <a:lstStyle/>
              <a:p>
                <a:pPr>
                  <a:defRPr b="0" i="0" strike="noStrike" sz="1100" u="none">
                    <a:solidFill>
                      <a:srgbClr val="000000"/>
                    </a:solidFill>
                    <a:latin typeface="Helvetica"/>
                  </a:defRPr>
                </a:pPr>
                <a:r>
                  <a:rPr b="0" i="0" strike="noStrike" sz="1100" u="none">
                    <a:solidFill>
                      <a:srgbClr val="000000"/>
                    </a:solidFill>
                    <a:latin typeface="Helvetica"/>
                  </a:rPr>
                  <a:t>V = vehicles per unit time</a:t>
                </a:r>
              </a:p>
            </c:rich>
          </c:tx>
          <c:layout/>
          <c:overlay val="1"/>
        </c:title>
        <c:numFmt formatCode="General" sourceLinked="0"/>
        <c:majorTickMark val="none"/>
        <c:minorTickMark val="none"/>
        <c:tickLblPos val="low"/>
        <c:spPr>
          <a:ln w="12700" cap="flat">
            <a:solidFill>
              <a:srgbClr val="000000"/>
            </a:solidFill>
            <a:prstDash val="solid"/>
            <a:miter lim="400000"/>
          </a:ln>
        </c:spPr>
        <c:txPr>
          <a:bodyPr rot="0"/>
          <a:lstStyle/>
          <a:p>
            <a:pPr>
              <a:defRPr b="0" i="0" strike="noStrike" sz="1000" u="none">
                <a:solidFill>
                  <a:srgbClr val="000000"/>
                </a:solidFill>
                <a:latin typeface="Helvetica"/>
              </a:defRPr>
            </a:pPr>
          </a:p>
        </c:txPr>
        <c:crossAx val="2094734553"/>
        <c:crosses val="autoZero"/>
        <c:auto val="1"/>
        <c:lblAlgn val="ctr"/>
        <c:noMultiLvlLbl val="1"/>
      </c:catAx>
      <c:valAx>
        <c:axId val="2094734553"/>
        <c:scaling>
          <c:orientation val="minMax"/>
        </c:scaling>
        <c:delete val="0"/>
        <c:axPos val="l"/>
        <c:majorGridlines>
          <c:spPr>
            <a:ln w="3175" cap="flat">
              <a:solidFill>
                <a:srgbClr val="B8B8B8"/>
              </a:solidFill>
              <a:prstDash val="solid"/>
              <a:miter lim="400000"/>
            </a:ln>
          </c:spPr>
        </c:majorGridlines>
        <c:title>
          <c:tx>
            <c:rich>
              <a:bodyPr rot="-5400000"/>
              <a:lstStyle/>
              <a:p>
                <a:pPr>
                  <a:defRPr b="0" i="0" strike="noStrike" sz="1100" u="none">
                    <a:solidFill>
                      <a:srgbClr val="000000"/>
                    </a:solidFill>
                    <a:latin typeface="Helvetica"/>
                  </a:defRPr>
                </a:pPr>
                <a:r>
                  <a:rPr b="0" i="0" strike="noStrike" sz="1100" u="none">
                    <a:solidFill>
                      <a:srgbClr val="000000"/>
                    </a:solidFill>
                    <a:latin typeface="Helvetica"/>
                  </a:rPr>
                  <a:t>t = travel time per unit distance</a:t>
                </a:r>
              </a:p>
            </c:rich>
          </c:tx>
          <c:layout/>
          <c:overlay val="1"/>
        </c:title>
        <c:numFmt formatCode="General" sourceLinked="0"/>
        <c:majorTickMark val="none"/>
        <c:minorTickMark val="none"/>
        <c:tickLblPos val="nextTo"/>
        <c:spPr>
          <a:ln w="12700" cap="flat">
            <a:noFill/>
            <a:prstDash val="solid"/>
            <a:miter lim="400000"/>
          </a:ln>
        </c:spPr>
        <c:txPr>
          <a:bodyPr rot="0"/>
          <a:lstStyle/>
          <a:p>
            <a:pPr>
              <a:defRPr b="0" i="0" strike="noStrike" sz="1000" u="none">
                <a:solidFill>
                  <a:srgbClr val="000000"/>
                </a:solidFill>
                <a:latin typeface="Helvetica"/>
              </a:defRPr>
            </a:pPr>
          </a:p>
        </c:txPr>
        <c:crossAx val="2094734552"/>
        <c:crosses val="autoZero"/>
        <c:crossBetween val="midCat"/>
        <c:majorUnit val="22.5"/>
        <c:minorUnit val="11.25"/>
      </c:valAx>
      <c:spPr>
        <a:noFill/>
        <a:ln w="12700" cap="flat">
          <a:noFill/>
          <a:miter lim="400000"/>
        </a:ln>
        <a:effectLst/>
      </c:spPr>
    </c:plotArea>
    <c:legend>
      <c:legendPos val="t"/>
      <c:layout>
        <c:manualLayout>
          <c:xMode val="edge"/>
          <c:yMode val="edge"/>
          <c:x val="0.0968615"/>
          <c:y val="0"/>
          <c:w val="0.859189"/>
          <c:h val="0.0626176"/>
        </c:manualLayout>
      </c:layout>
      <c:overlay val="1"/>
      <c:spPr>
        <a:noFill/>
        <a:ln w="12700" cap="flat">
          <a:noFill/>
          <a:miter lim="400000"/>
        </a:ln>
        <a:effectLst/>
      </c:spPr>
      <c:txPr>
        <a:bodyPr rot="0"/>
        <a:lstStyle/>
        <a:p>
          <a:pPr>
            <a:defRPr b="0" i="0" strike="noStrike" sz="1000" u="none">
              <a:solidFill>
                <a:srgbClr val="000000"/>
              </a:solidFill>
              <a:latin typeface="Helvetica"/>
            </a:defRPr>
          </a:pPr>
        </a:p>
      </c:txPr>
    </c:legend>
    <c:plotVisOnly val="1"/>
    <c:dispBlanksAs val="gap"/>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0661801"/>
          <c:y val="0.119122"/>
          <c:w val="0.919336"/>
          <c:h val="0.760227"/>
        </c:manualLayout>
      </c:layout>
      <c:lineChart>
        <c:grouping val="standard"/>
        <c:varyColors val="0"/>
        <c:ser>
          <c:idx val="0"/>
          <c:order val="0"/>
          <c:tx>
            <c:strRef>
              <c:f>Sheet1!$B$1</c:f>
              <c:strCache>
                <c:ptCount val="1"/>
                <c:pt idx="0">
                  <c:v>Overgaard</c:v>
                </c:pt>
              </c:strCache>
            </c:strRef>
          </c:tx>
          <c:spPr>
            <a:solidFill>
              <a:srgbClr val="FFFFFF"/>
            </a:solidFill>
            <a:ln w="50800" cap="flat">
              <a:solidFill>
                <a:srgbClr val="00659D">
                  <a:alpha val="85000"/>
                </a:srgbClr>
              </a:solidFill>
              <a:prstDash val="solid"/>
              <a:miter lim="400000"/>
            </a:ln>
            <a:effectLst/>
          </c:spPr>
          <c:marker>
            <c:symbol val="circle"/>
            <c:size val="10"/>
            <c:spPr>
              <a:solidFill>
                <a:srgbClr val="FFFFFF"/>
              </a:solidFill>
              <a:ln w="50800" cap="flat">
                <a:solidFill>
                  <a:srgbClr val="00659D">
                    <a:alpha val="85000"/>
                  </a:srgbClr>
                </a:solidFill>
                <a:prstDash val="solid"/>
                <a:miter lim="400000"/>
              </a:ln>
              <a:effectLst/>
            </c:spPr>
          </c:marker>
          <c:dLbls>
            <c:numFmt formatCode="#,##0" sourceLinked="0"/>
            <c:txPr>
              <a:bodyPr/>
              <a:lstStyle/>
              <a:p>
                <a:pPr>
                  <a:defRPr b="0" i="0" strike="noStrike" sz="1200" u="none">
                    <a:solidFill>
                      <a:srgbClr val="000000"/>
                    </a:solidFill>
                    <a:latin typeface="Helvetica"/>
                  </a:defRPr>
                </a:pPr>
              </a:p>
            </c:txPr>
            <c:dLblPos val="t"/>
            <c:showLegendKey val="0"/>
            <c:showVal val="0"/>
            <c:showCatName val="0"/>
            <c:showSerName val="0"/>
            <c:showPercent val="0"/>
            <c:showBubbleSize val="0"/>
            <c:showLeaderLines val="0"/>
          </c:dLbls>
          <c:cat>
            <c:strRef>
              <c:f>Sheet1!$A$2:$A$252</c:f>
              <c:strCache>
                <c:ptCount val="25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strCache>
            </c:strRef>
          </c:cat>
          <c:val>
            <c:numRef>
              <c:f>Sheet1!$B$2:$B$252</c:f>
              <c:numCache>
                <c:ptCount val="251"/>
                <c:pt idx="0">
                  <c:v>25.000000</c:v>
                </c:pt>
                <c:pt idx="1">
                  <c:v>25.069979</c:v>
                </c:pt>
                <c:pt idx="2">
                  <c:v>25.140153</c:v>
                </c:pt>
                <c:pt idx="3">
                  <c:v>25.210524</c:v>
                </c:pt>
                <c:pt idx="4">
                  <c:v>25.281092</c:v>
                </c:pt>
                <c:pt idx="5">
                  <c:v>25.351858</c:v>
                </c:pt>
                <c:pt idx="6">
                  <c:v>25.422822</c:v>
                </c:pt>
                <c:pt idx="7">
                  <c:v>25.493984</c:v>
                </c:pt>
                <c:pt idx="8">
                  <c:v>25.565345</c:v>
                </c:pt>
                <c:pt idx="9">
                  <c:v>25.636907</c:v>
                </c:pt>
                <c:pt idx="10">
                  <c:v>25.708668</c:v>
                </c:pt>
                <c:pt idx="11">
                  <c:v>25.780630</c:v>
                </c:pt>
                <c:pt idx="12">
                  <c:v>25.852794</c:v>
                </c:pt>
                <c:pt idx="13">
                  <c:v>25.925160</c:v>
                </c:pt>
                <c:pt idx="14">
                  <c:v>25.997728</c:v>
                </c:pt>
                <c:pt idx="15">
                  <c:v>26.070500</c:v>
                </c:pt>
                <c:pt idx="16">
                  <c:v>26.143475</c:v>
                </c:pt>
                <c:pt idx="17">
                  <c:v>26.216655</c:v>
                </c:pt>
                <c:pt idx="18">
                  <c:v>26.290039</c:v>
                </c:pt>
                <c:pt idx="19">
                  <c:v>26.363629</c:v>
                </c:pt>
                <c:pt idx="20">
                  <c:v>26.437425</c:v>
                </c:pt>
                <c:pt idx="21">
                  <c:v>26.511427</c:v>
                </c:pt>
                <c:pt idx="22">
                  <c:v>26.585636</c:v>
                </c:pt>
                <c:pt idx="23">
                  <c:v>26.660053</c:v>
                </c:pt>
                <c:pt idx="24">
                  <c:v>26.734679</c:v>
                </c:pt>
                <c:pt idx="25">
                  <c:v>26.809513</c:v>
                </c:pt>
                <c:pt idx="26">
                  <c:v>26.884557</c:v>
                </c:pt>
                <c:pt idx="27">
                  <c:v>26.959811</c:v>
                </c:pt>
                <c:pt idx="28">
                  <c:v>27.035275</c:v>
                </c:pt>
                <c:pt idx="29">
                  <c:v>27.110951</c:v>
                </c:pt>
                <c:pt idx="30">
                  <c:v>27.186839</c:v>
                </c:pt>
                <c:pt idx="31">
                  <c:v>27.262939</c:v>
                </c:pt>
                <c:pt idx="32">
                  <c:v>27.339252</c:v>
                </c:pt>
                <c:pt idx="33">
                  <c:v>27.415779</c:v>
                </c:pt>
                <c:pt idx="34">
                  <c:v>27.492519</c:v>
                </c:pt>
                <c:pt idx="35">
                  <c:v>27.569475</c:v>
                </c:pt>
                <c:pt idx="36">
                  <c:v>27.646646</c:v>
                </c:pt>
                <c:pt idx="37">
                  <c:v>27.724033</c:v>
                </c:pt>
                <c:pt idx="38">
                  <c:v>27.801637</c:v>
                </c:pt>
                <c:pt idx="39">
                  <c:v>27.879458</c:v>
                </c:pt>
                <c:pt idx="40">
                  <c:v>27.957497</c:v>
                </c:pt>
                <c:pt idx="41">
                  <c:v>28.035754</c:v>
                </c:pt>
                <c:pt idx="42">
                  <c:v>28.114230</c:v>
                </c:pt>
                <c:pt idx="43">
                  <c:v>28.192926</c:v>
                </c:pt>
                <c:pt idx="44">
                  <c:v>28.271842</c:v>
                </c:pt>
                <c:pt idx="45">
                  <c:v>28.350979</c:v>
                </c:pt>
                <c:pt idx="46">
                  <c:v>28.430338</c:v>
                </c:pt>
                <c:pt idx="47">
                  <c:v>28.509919</c:v>
                </c:pt>
                <c:pt idx="48">
                  <c:v>28.589722</c:v>
                </c:pt>
                <c:pt idx="49">
                  <c:v>28.669749</c:v>
                </c:pt>
                <c:pt idx="50">
                  <c:v>28.750000</c:v>
                </c:pt>
                <c:pt idx="51">
                  <c:v>28.830476</c:v>
                </c:pt>
                <c:pt idx="52">
                  <c:v>28.911176</c:v>
                </c:pt>
                <c:pt idx="53">
                  <c:v>28.992103</c:v>
                </c:pt>
                <c:pt idx="54">
                  <c:v>29.073256</c:v>
                </c:pt>
                <c:pt idx="55">
                  <c:v>29.154637</c:v>
                </c:pt>
                <c:pt idx="56">
                  <c:v>29.236245</c:v>
                </c:pt>
                <c:pt idx="57">
                  <c:v>29.318081</c:v>
                </c:pt>
                <c:pt idx="58">
                  <c:v>29.400147</c:v>
                </c:pt>
                <c:pt idx="59">
                  <c:v>29.482443</c:v>
                </c:pt>
                <c:pt idx="60">
                  <c:v>29.564968</c:v>
                </c:pt>
                <c:pt idx="61">
                  <c:v>29.647725</c:v>
                </c:pt>
                <c:pt idx="62">
                  <c:v>29.730713</c:v>
                </c:pt>
                <c:pt idx="63">
                  <c:v>29.813934</c:v>
                </c:pt>
                <c:pt idx="64">
                  <c:v>29.897388</c:v>
                </c:pt>
                <c:pt idx="65">
                  <c:v>29.981075</c:v>
                </c:pt>
                <c:pt idx="66">
                  <c:v>30.064997</c:v>
                </c:pt>
                <c:pt idx="67">
                  <c:v>30.149153</c:v>
                </c:pt>
                <c:pt idx="68">
                  <c:v>30.233545</c:v>
                </c:pt>
                <c:pt idx="69">
                  <c:v>30.318173</c:v>
                </c:pt>
                <c:pt idx="70">
                  <c:v>30.403038</c:v>
                </c:pt>
                <c:pt idx="71">
                  <c:v>30.488141</c:v>
                </c:pt>
                <c:pt idx="72">
                  <c:v>30.573482</c:v>
                </c:pt>
                <c:pt idx="73">
                  <c:v>30.659061</c:v>
                </c:pt>
                <c:pt idx="74">
                  <c:v>30.744881</c:v>
                </c:pt>
                <c:pt idx="75">
                  <c:v>30.830940</c:v>
                </c:pt>
                <c:pt idx="76">
                  <c:v>30.917241</c:v>
                </c:pt>
                <c:pt idx="77">
                  <c:v>31.003783</c:v>
                </c:pt>
                <c:pt idx="78">
                  <c:v>31.090567</c:v>
                </c:pt>
                <c:pt idx="79">
                  <c:v>31.177594</c:v>
                </c:pt>
                <c:pt idx="80">
                  <c:v>31.264865</c:v>
                </c:pt>
                <c:pt idx="81">
                  <c:v>31.352380</c:v>
                </c:pt>
                <c:pt idx="82">
                  <c:v>31.440140</c:v>
                </c:pt>
                <c:pt idx="83">
                  <c:v>31.528145</c:v>
                </c:pt>
                <c:pt idx="84">
                  <c:v>31.616397</c:v>
                </c:pt>
                <c:pt idx="85">
                  <c:v>31.704896</c:v>
                </c:pt>
                <c:pt idx="86">
                  <c:v>31.793643</c:v>
                </c:pt>
                <c:pt idx="87">
                  <c:v>31.882638</c:v>
                </c:pt>
                <c:pt idx="88">
                  <c:v>31.971882</c:v>
                </c:pt>
                <c:pt idx="89">
                  <c:v>32.061377</c:v>
                </c:pt>
                <c:pt idx="90">
                  <c:v>32.151121</c:v>
                </c:pt>
                <c:pt idx="91">
                  <c:v>32.241117</c:v>
                </c:pt>
                <c:pt idx="92">
                  <c:v>32.331365</c:v>
                </c:pt>
                <c:pt idx="93">
                  <c:v>32.421865</c:v>
                </c:pt>
                <c:pt idx="94">
                  <c:v>32.512619</c:v>
                </c:pt>
                <c:pt idx="95">
                  <c:v>32.603626</c:v>
                </c:pt>
                <c:pt idx="96">
                  <c:v>32.694889</c:v>
                </c:pt>
                <c:pt idx="97">
                  <c:v>32.786406</c:v>
                </c:pt>
                <c:pt idx="98">
                  <c:v>32.878181</c:v>
                </c:pt>
                <c:pt idx="99">
                  <c:v>32.970211</c:v>
                </c:pt>
                <c:pt idx="100">
                  <c:v>33.062500</c:v>
                </c:pt>
                <c:pt idx="101">
                  <c:v>33.155047</c:v>
                </c:pt>
                <c:pt idx="102">
                  <c:v>33.247853</c:v>
                </c:pt>
                <c:pt idx="103">
                  <c:v>33.340918</c:v>
                </c:pt>
                <c:pt idx="104">
                  <c:v>33.434245</c:v>
                </c:pt>
                <c:pt idx="105">
                  <c:v>33.527832</c:v>
                </c:pt>
                <c:pt idx="106">
                  <c:v>33.621682</c:v>
                </c:pt>
                <c:pt idx="107">
                  <c:v>33.715794</c:v>
                </c:pt>
                <c:pt idx="108">
                  <c:v>33.810169</c:v>
                </c:pt>
                <c:pt idx="109">
                  <c:v>33.904809</c:v>
                </c:pt>
                <c:pt idx="110">
                  <c:v>33.999713</c:v>
                </c:pt>
                <c:pt idx="111">
                  <c:v>34.094884</c:v>
                </c:pt>
                <c:pt idx="112">
                  <c:v>34.190320</c:v>
                </c:pt>
                <c:pt idx="113">
                  <c:v>34.286024</c:v>
                </c:pt>
                <c:pt idx="114">
                  <c:v>34.381996</c:v>
                </c:pt>
                <c:pt idx="115">
                  <c:v>34.478236</c:v>
                </c:pt>
                <c:pt idx="116">
                  <c:v>34.574746</c:v>
                </c:pt>
                <c:pt idx="117">
                  <c:v>34.671526</c:v>
                </c:pt>
                <c:pt idx="118">
                  <c:v>34.768577</c:v>
                </c:pt>
                <c:pt idx="119">
                  <c:v>34.865899</c:v>
                </c:pt>
                <c:pt idx="120">
                  <c:v>34.963494</c:v>
                </c:pt>
                <c:pt idx="121">
                  <c:v>35.061362</c:v>
                </c:pt>
                <c:pt idx="122">
                  <c:v>35.159504</c:v>
                </c:pt>
                <c:pt idx="123">
                  <c:v>35.257921</c:v>
                </c:pt>
                <c:pt idx="124">
                  <c:v>35.356613</c:v>
                </c:pt>
                <c:pt idx="125">
                  <c:v>35.455581</c:v>
                </c:pt>
                <c:pt idx="126">
                  <c:v>35.554827</c:v>
                </c:pt>
                <c:pt idx="127">
                  <c:v>35.654350</c:v>
                </c:pt>
                <c:pt idx="128">
                  <c:v>35.754152</c:v>
                </c:pt>
                <c:pt idx="129">
                  <c:v>35.854233</c:v>
                </c:pt>
                <c:pt idx="130">
                  <c:v>35.954594</c:v>
                </c:pt>
                <c:pt idx="131">
                  <c:v>36.055237</c:v>
                </c:pt>
                <c:pt idx="132">
                  <c:v>36.156161</c:v>
                </c:pt>
                <c:pt idx="133">
                  <c:v>36.257367</c:v>
                </c:pt>
                <c:pt idx="134">
                  <c:v>36.358857</c:v>
                </c:pt>
                <c:pt idx="135">
                  <c:v>36.460631</c:v>
                </c:pt>
                <c:pt idx="136">
                  <c:v>36.562690</c:v>
                </c:pt>
                <c:pt idx="137">
                  <c:v>36.665034</c:v>
                </c:pt>
                <c:pt idx="138">
                  <c:v>36.767665</c:v>
                </c:pt>
                <c:pt idx="139">
                  <c:v>36.870583</c:v>
                </c:pt>
                <c:pt idx="140">
                  <c:v>36.973789</c:v>
                </c:pt>
                <c:pt idx="141">
                  <c:v>37.077284</c:v>
                </c:pt>
                <c:pt idx="142">
                  <c:v>37.181069</c:v>
                </c:pt>
                <c:pt idx="143">
                  <c:v>37.285145</c:v>
                </c:pt>
                <c:pt idx="144">
                  <c:v>37.389511</c:v>
                </c:pt>
                <c:pt idx="145">
                  <c:v>37.494170</c:v>
                </c:pt>
                <c:pt idx="146">
                  <c:v>37.599122</c:v>
                </c:pt>
                <c:pt idx="147">
                  <c:v>37.704367</c:v>
                </c:pt>
                <c:pt idx="148">
                  <c:v>37.809908</c:v>
                </c:pt>
                <c:pt idx="149">
                  <c:v>37.915743</c:v>
                </c:pt>
                <c:pt idx="150">
                  <c:v>38.021875</c:v>
                </c:pt>
                <c:pt idx="151">
                  <c:v>38.128304</c:v>
                </c:pt>
                <c:pt idx="152">
                  <c:v>38.235031</c:v>
                </c:pt>
                <c:pt idx="153">
                  <c:v>38.342056</c:v>
                </c:pt>
                <c:pt idx="154">
                  <c:v>38.449381</c:v>
                </c:pt>
                <c:pt idx="155">
                  <c:v>38.557007</c:v>
                </c:pt>
                <c:pt idx="156">
                  <c:v>38.664934</c:v>
                </c:pt>
                <c:pt idx="157">
                  <c:v>38.773163</c:v>
                </c:pt>
                <c:pt idx="158">
                  <c:v>38.881695</c:v>
                </c:pt>
                <c:pt idx="159">
                  <c:v>38.990530</c:v>
                </c:pt>
                <c:pt idx="160">
                  <c:v>39.099671</c:v>
                </c:pt>
                <c:pt idx="161">
                  <c:v>39.209116</c:v>
                </c:pt>
                <c:pt idx="162">
                  <c:v>39.318869</c:v>
                </c:pt>
                <c:pt idx="163">
                  <c:v>39.428928</c:v>
                </c:pt>
                <c:pt idx="164">
                  <c:v>39.539295</c:v>
                </c:pt>
                <c:pt idx="165">
                  <c:v>39.649972</c:v>
                </c:pt>
                <c:pt idx="166">
                  <c:v>39.760958</c:v>
                </c:pt>
                <c:pt idx="167">
                  <c:v>39.872255</c:v>
                </c:pt>
                <c:pt idx="168">
                  <c:v>39.983863</c:v>
                </c:pt>
                <c:pt idx="169">
                  <c:v>40.095784</c:v>
                </c:pt>
                <c:pt idx="170">
                  <c:v>40.208018</c:v>
                </c:pt>
                <c:pt idx="171">
                  <c:v>40.320566</c:v>
                </c:pt>
                <c:pt idx="172">
                  <c:v>40.433430</c:v>
                </c:pt>
                <c:pt idx="173">
                  <c:v>40.546609</c:v>
                </c:pt>
                <c:pt idx="174">
                  <c:v>40.660105</c:v>
                </c:pt>
                <c:pt idx="175">
                  <c:v>40.773918</c:v>
                </c:pt>
                <c:pt idx="176">
                  <c:v>40.888051</c:v>
                </c:pt>
                <c:pt idx="177">
                  <c:v>41.002502</c:v>
                </c:pt>
                <c:pt idx="178">
                  <c:v>41.117275</c:v>
                </c:pt>
                <c:pt idx="179">
                  <c:v>41.232368</c:v>
                </c:pt>
                <c:pt idx="180">
                  <c:v>41.347784</c:v>
                </c:pt>
                <c:pt idx="181">
                  <c:v>41.463522</c:v>
                </c:pt>
                <c:pt idx="182">
                  <c:v>41.579585</c:v>
                </c:pt>
                <c:pt idx="183">
                  <c:v>41.695972</c:v>
                </c:pt>
                <c:pt idx="184">
                  <c:v>41.812685</c:v>
                </c:pt>
                <c:pt idx="185">
                  <c:v>41.929725</c:v>
                </c:pt>
                <c:pt idx="186">
                  <c:v>42.047093</c:v>
                </c:pt>
                <c:pt idx="187">
                  <c:v>42.164789</c:v>
                </c:pt>
                <c:pt idx="188">
                  <c:v>42.282815</c:v>
                </c:pt>
                <c:pt idx="189">
                  <c:v>42.401170</c:v>
                </c:pt>
                <c:pt idx="190">
                  <c:v>42.519858</c:v>
                </c:pt>
                <c:pt idx="191">
                  <c:v>42.638877</c:v>
                </c:pt>
                <c:pt idx="192">
                  <c:v>42.758230</c:v>
                </c:pt>
                <c:pt idx="193">
                  <c:v>42.877916</c:v>
                </c:pt>
                <c:pt idx="194">
                  <c:v>42.997938</c:v>
                </c:pt>
                <c:pt idx="195">
                  <c:v>43.118296</c:v>
                </c:pt>
                <c:pt idx="196">
                  <c:v>43.238990</c:v>
                </c:pt>
                <c:pt idx="197">
                  <c:v>43.360023</c:v>
                </c:pt>
                <c:pt idx="198">
                  <c:v>43.481394</c:v>
                </c:pt>
                <c:pt idx="199">
                  <c:v>43.603105</c:v>
                </c:pt>
                <c:pt idx="200">
                  <c:v>43.725156</c:v>
                </c:pt>
                <c:pt idx="201">
                  <c:v>43.847549</c:v>
                </c:pt>
                <c:pt idx="202">
                  <c:v>43.970285</c:v>
                </c:pt>
                <c:pt idx="203">
                  <c:v>44.093365</c:v>
                </c:pt>
                <c:pt idx="204">
                  <c:v>44.216789</c:v>
                </c:pt>
                <c:pt idx="205">
                  <c:v>44.340558</c:v>
                </c:pt>
                <c:pt idx="206">
                  <c:v>44.464674</c:v>
                </c:pt>
                <c:pt idx="207">
                  <c:v>44.589137</c:v>
                </c:pt>
                <c:pt idx="208">
                  <c:v>44.713949</c:v>
                </c:pt>
                <c:pt idx="209">
                  <c:v>44.839110</c:v>
                </c:pt>
                <c:pt idx="210">
                  <c:v>44.964621</c:v>
                </c:pt>
                <c:pt idx="211">
                  <c:v>45.090484</c:v>
                </c:pt>
                <c:pt idx="212">
                  <c:v>45.216699</c:v>
                </c:pt>
                <c:pt idx="213">
                  <c:v>45.343267</c:v>
                </c:pt>
                <c:pt idx="214">
                  <c:v>45.470190</c:v>
                </c:pt>
                <c:pt idx="215">
                  <c:v>45.597467</c:v>
                </c:pt>
                <c:pt idx="216">
                  <c:v>45.725102</c:v>
                </c:pt>
                <c:pt idx="217">
                  <c:v>45.853093</c:v>
                </c:pt>
                <c:pt idx="218">
                  <c:v>45.981443</c:v>
                </c:pt>
                <c:pt idx="219">
                  <c:v>46.110152</c:v>
                </c:pt>
                <c:pt idx="220">
                  <c:v>46.239221</c:v>
                </c:pt>
                <c:pt idx="221">
                  <c:v>46.368651</c:v>
                </c:pt>
                <c:pt idx="222">
                  <c:v>46.498444</c:v>
                </c:pt>
                <c:pt idx="223">
                  <c:v>46.628600</c:v>
                </c:pt>
                <c:pt idx="224">
                  <c:v>46.759120</c:v>
                </c:pt>
                <c:pt idx="225">
                  <c:v>46.890006</c:v>
                </c:pt>
                <c:pt idx="226">
                  <c:v>47.021258</c:v>
                </c:pt>
                <c:pt idx="227">
                  <c:v>47.152878</c:v>
                </c:pt>
                <c:pt idx="228">
                  <c:v>47.284866</c:v>
                </c:pt>
                <c:pt idx="229">
                  <c:v>47.417223</c:v>
                </c:pt>
                <c:pt idx="230">
                  <c:v>47.549951</c:v>
                </c:pt>
                <c:pt idx="231">
                  <c:v>47.683050</c:v>
                </c:pt>
                <c:pt idx="232">
                  <c:v>47.816522</c:v>
                </c:pt>
                <c:pt idx="233">
                  <c:v>47.950368</c:v>
                </c:pt>
                <c:pt idx="234">
                  <c:v>48.084588</c:v>
                </c:pt>
                <c:pt idx="235">
                  <c:v>48.219184</c:v>
                </c:pt>
                <c:pt idx="236">
                  <c:v>48.354157</c:v>
                </c:pt>
                <c:pt idx="237">
                  <c:v>48.489507</c:v>
                </c:pt>
                <c:pt idx="238">
                  <c:v>48.625237</c:v>
                </c:pt>
                <c:pt idx="239">
                  <c:v>48.761346</c:v>
                </c:pt>
                <c:pt idx="240">
                  <c:v>48.897836</c:v>
                </c:pt>
                <c:pt idx="241">
                  <c:v>49.034709</c:v>
                </c:pt>
                <c:pt idx="242">
                  <c:v>49.171964</c:v>
                </c:pt>
                <c:pt idx="243">
                  <c:v>49.309604</c:v>
                </c:pt>
                <c:pt idx="244">
                  <c:v>49.447629</c:v>
                </c:pt>
                <c:pt idx="245">
                  <c:v>49.586040</c:v>
                </c:pt>
                <c:pt idx="246">
                  <c:v>49.724839</c:v>
                </c:pt>
                <c:pt idx="247">
                  <c:v>49.864026</c:v>
                </c:pt>
                <c:pt idx="248">
                  <c:v>50.003603</c:v>
                </c:pt>
                <c:pt idx="249">
                  <c:v>50.143570</c:v>
                </c:pt>
                <c:pt idx="250">
                  <c:v>50.283930</c:v>
                </c:pt>
              </c:numCache>
            </c:numRef>
          </c:val>
          <c:smooth val="0"/>
        </c:ser>
        <c:marker val="1"/>
        <c:axId val="2094734552"/>
        <c:axId val="2094734553"/>
      </c:lineChart>
      <c:catAx>
        <c:axId val="2094734552"/>
        <c:scaling>
          <c:orientation val="minMax"/>
        </c:scaling>
        <c:delete val="0"/>
        <c:axPos val="b"/>
        <c:title>
          <c:tx>
            <c:rich>
              <a:bodyPr rot="0"/>
              <a:lstStyle/>
              <a:p>
                <a:pPr>
                  <a:defRPr b="0" i="0" strike="noStrike" sz="1100" u="none">
                    <a:solidFill>
                      <a:srgbClr val="000000"/>
                    </a:solidFill>
                    <a:latin typeface="Helvetica"/>
                  </a:defRPr>
                </a:pPr>
                <a:r>
                  <a:rPr b="0" i="0" strike="noStrike" sz="1100" u="none">
                    <a:solidFill>
                      <a:srgbClr val="000000"/>
                    </a:solidFill>
                    <a:latin typeface="Helvetica"/>
                  </a:rPr>
                  <a:t>V = vehicles per unit time</a:t>
                </a:r>
              </a:p>
            </c:rich>
          </c:tx>
          <c:layout/>
          <c:overlay val="1"/>
        </c:title>
        <c:numFmt formatCode="General" sourceLinked="0"/>
        <c:majorTickMark val="none"/>
        <c:minorTickMark val="none"/>
        <c:tickLblPos val="low"/>
        <c:spPr>
          <a:ln w="12700" cap="flat">
            <a:solidFill>
              <a:srgbClr val="000000"/>
            </a:solidFill>
            <a:prstDash val="solid"/>
            <a:miter lim="400000"/>
          </a:ln>
        </c:spPr>
        <c:txPr>
          <a:bodyPr rot="0"/>
          <a:lstStyle/>
          <a:p>
            <a:pPr>
              <a:defRPr b="0" i="0" strike="noStrike" sz="1000" u="none">
                <a:solidFill>
                  <a:srgbClr val="000000"/>
                </a:solidFill>
                <a:latin typeface="Helvetica"/>
              </a:defRPr>
            </a:pPr>
          </a:p>
        </c:txPr>
        <c:crossAx val="2094734553"/>
        <c:crosses val="autoZero"/>
        <c:auto val="1"/>
        <c:lblAlgn val="ctr"/>
        <c:noMultiLvlLbl val="1"/>
      </c:catAx>
      <c:valAx>
        <c:axId val="2094734553"/>
        <c:scaling>
          <c:orientation val="minMax"/>
        </c:scaling>
        <c:delete val="0"/>
        <c:axPos val="l"/>
        <c:majorGridlines>
          <c:spPr>
            <a:ln w="3175" cap="flat">
              <a:solidFill>
                <a:srgbClr val="B8B8B8"/>
              </a:solidFill>
              <a:prstDash val="solid"/>
              <a:miter lim="400000"/>
            </a:ln>
          </c:spPr>
        </c:majorGridlines>
        <c:title>
          <c:tx>
            <c:rich>
              <a:bodyPr rot="-5400000"/>
              <a:lstStyle/>
              <a:p>
                <a:pPr>
                  <a:defRPr b="0" i="0" strike="noStrike" sz="1100" u="none">
                    <a:solidFill>
                      <a:srgbClr val="000000"/>
                    </a:solidFill>
                    <a:latin typeface="Helvetica"/>
                  </a:defRPr>
                </a:pPr>
                <a:r>
                  <a:rPr b="0" i="0" strike="noStrike" sz="1100" u="none">
                    <a:solidFill>
                      <a:srgbClr val="000000"/>
                    </a:solidFill>
                    <a:latin typeface="Helvetica"/>
                  </a:rPr>
                  <a:t>t = travel time per unit distance</a:t>
                </a:r>
              </a:p>
            </c:rich>
          </c:tx>
          <c:layout/>
          <c:overlay val="1"/>
        </c:title>
        <c:numFmt formatCode="General" sourceLinked="0"/>
        <c:majorTickMark val="none"/>
        <c:minorTickMark val="none"/>
        <c:tickLblPos val="nextTo"/>
        <c:spPr>
          <a:ln w="12700" cap="flat">
            <a:noFill/>
            <a:prstDash val="solid"/>
            <a:miter lim="400000"/>
          </a:ln>
        </c:spPr>
        <c:txPr>
          <a:bodyPr rot="0"/>
          <a:lstStyle/>
          <a:p>
            <a:pPr>
              <a:defRPr b="0" i="0" strike="noStrike" sz="1000" u="none">
                <a:solidFill>
                  <a:srgbClr val="000000"/>
                </a:solidFill>
                <a:latin typeface="Helvetica"/>
              </a:defRPr>
            </a:pPr>
          </a:p>
        </c:txPr>
        <c:crossAx val="2094734552"/>
        <c:crosses val="autoZero"/>
        <c:crossBetween val="midCat"/>
        <c:majorUnit val="15"/>
        <c:minorUnit val="7.5"/>
      </c:valAx>
      <c:spPr>
        <a:noFill/>
        <a:ln w="12700" cap="flat">
          <a:noFill/>
          <a:miter lim="400000"/>
        </a:ln>
        <a:effectLst/>
      </c:spPr>
    </c:plotArea>
    <c:legend>
      <c:legendPos val="t"/>
      <c:layout>
        <c:manualLayout>
          <c:xMode val="edge"/>
          <c:yMode val="edge"/>
          <c:x val="0.0869094"/>
          <c:y val="0"/>
          <c:w val="0.859189"/>
          <c:h val="0.0626176"/>
        </c:manualLayout>
      </c:layout>
      <c:overlay val="1"/>
      <c:spPr>
        <a:noFill/>
        <a:ln w="12700" cap="flat">
          <a:noFill/>
          <a:miter lim="400000"/>
        </a:ln>
        <a:effectLst/>
      </c:spPr>
      <c:txPr>
        <a:bodyPr rot="0"/>
        <a:lstStyle/>
        <a:p>
          <a:pPr>
            <a:defRPr b="0" i="0" strike="noStrike" sz="1000" u="none">
              <a:solidFill>
                <a:srgbClr val="000000"/>
              </a:solidFill>
              <a:latin typeface="Helvetica"/>
            </a:defRPr>
          </a:pPr>
        </a:p>
      </c:txPr>
    </c:legend>
    <c:plotVisOnly val="1"/>
    <c:dispBlanksAs val="gap"/>
  </c:chart>
  <c:spPr>
    <a:noFill/>
    <a:ln>
      <a:noFill/>
    </a:ln>
    <a:effectLst/>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110136"/>
          <c:y val="0.119122"/>
          <c:w val="0.873503"/>
          <c:h val="0.760227"/>
        </c:manualLayout>
      </c:layout>
      <c:lineChart>
        <c:grouping val="standard"/>
        <c:varyColors val="0"/>
        <c:ser>
          <c:idx val="0"/>
          <c:order val="0"/>
          <c:tx>
            <c:strRef>
              <c:f>Sheet1!$B$1</c:f>
              <c:strCache>
                <c:ptCount val="1"/>
                <c:pt idx="0">
                  <c:v>BPL</c:v>
                </c:pt>
              </c:strCache>
            </c:strRef>
          </c:tx>
          <c:spPr>
            <a:solidFill>
              <a:srgbClr val="FFFFFF"/>
            </a:solidFill>
            <a:ln w="50800" cap="flat">
              <a:solidFill>
                <a:srgbClr val="00659D">
                  <a:alpha val="85000"/>
                </a:srgbClr>
              </a:solidFill>
              <a:prstDash val="solid"/>
              <a:miter lim="400000"/>
            </a:ln>
            <a:effectLst/>
          </c:spPr>
          <c:marker>
            <c:symbol val="circle"/>
            <c:size val="10"/>
            <c:spPr>
              <a:solidFill>
                <a:srgbClr val="FFFFFF"/>
              </a:solidFill>
              <a:ln w="50800" cap="flat">
                <a:solidFill>
                  <a:srgbClr val="00659D">
                    <a:alpha val="85000"/>
                  </a:srgbClr>
                </a:solidFill>
                <a:prstDash val="solid"/>
                <a:miter lim="400000"/>
              </a:ln>
              <a:effectLst/>
            </c:spPr>
          </c:marker>
          <c:dLbls>
            <c:numFmt formatCode="#,##0" sourceLinked="0"/>
            <c:txPr>
              <a:bodyPr/>
              <a:lstStyle/>
              <a:p>
                <a:pPr>
                  <a:defRPr b="0" i="0" strike="noStrike" sz="1200" u="none">
                    <a:solidFill>
                      <a:srgbClr val="000000"/>
                    </a:solidFill>
                    <a:latin typeface="Helvetica"/>
                  </a:defRPr>
                </a:pPr>
              </a:p>
            </c:txPr>
            <c:dLblPos val="t"/>
            <c:showLegendKey val="0"/>
            <c:showVal val="0"/>
            <c:showCatName val="0"/>
            <c:showSerName val="0"/>
            <c:showPercent val="0"/>
            <c:showBubbleSize val="0"/>
            <c:showLeaderLines val="0"/>
          </c:dLbls>
          <c:cat>
            <c:strRef>
              <c:f>Sheet1!$A$2:$A$252</c:f>
              <c:strCache>
                <c:ptCount val="25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strCache>
            </c:strRef>
          </c:cat>
          <c:val>
            <c:numRef>
              <c:f>Sheet1!$B$2:$B$252</c:f>
              <c:numCache>
                <c:ptCount val="251"/>
                <c:pt idx="0">
                  <c:v>25.000000</c:v>
                </c:pt>
                <c:pt idx="1">
                  <c:v>25.000000</c:v>
                </c:pt>
                <c:pt idx="2">
                  <c:v>25.000000</c:v>
                </c:pt>
                <c:pt idx="3">
                  <c:v>25.000000</c:v>
                </c:pt>
                <c:pt idx="4">
                  <c:v>25.000000</c:v>
                </c:pt>
                <c:pt idx="5">
                  <c:v>25.000000</c:v>
                </c:pt>
                <c:pt idx="6">
                  <c:v>25.000000</c:v>
                </c:pt>
                <c:pt idx="7">
                  <c:v>25.000000</c:v>
                </c:pt>
                <c:pt idx="8">
                  <c:v>25.000000</c:v>
                </c:pt>
                <c:pt idx="9">
                  <c:v>25.000000</c:v>
                </c:pt>
                <c:pt idx="10">
                  <c:v>25.000000</c:v>
                </c:pt>
                <c:pt idx="11">
                  <c:v>25.000000</c:v>
                </c:pt>
                <c:pt idx="12">
                  <c:v>25.000000</c:v>
                </c:pt>
                <c:pt idx="13">
                  <c:v>25.000000</c:v>
                </c:pt>
                <c:pt idx="14">
                  <c:v>25.000000</c:v>
                </c:pt>
                <c:pt idx="15">
                  <c:v>25.000000</c:v>
                </c:pt>
                <c:pt idx="16">
                  <c:v>25.000001</c:v>
                </c:pt>
                <c:pt idx="17">
                  <c:v>25.000001</c:v>
                </c:pt>
                <c:pt idx="18">
                  <c:v>25.000001</c:v>
                </c:pt>
                <c:pt idx="19">
                  <c:v>25.000001</c:v>
                </c:pt>
                <c:pt idx="20">
                  <c:v>25.000001</c:v>
                </c:pt>
                <c:pt idx="21">
                  <c:v>25.000002</c:v>
                </c:pt>
                <c:pt idx="22">
                  <c:v>25.000002</c:v>
                </c:pt>
                <c:pt idx="23">
                  <c:v>25.000002</c:v>
                </c:pt>
                <c:pt idx="24">
                  <c:v>25.000003</c:v>
                </c:pt>
                <c:pt idx="25">
                  <c:v>25.000003</c:v>
                </c:pt>
                <c:pt idx="26">
                  <c:v>25.000004</c:v>
                </c:pt>
                <c:pt idx="27">
                  <c:v>25.000004</c:v>
                </c:pt>
                <c:pt idx="28">
                  <c:v>25.000005</c:v>
                </c:pt>
                <c:pt idx="29">
                  <c:v>25.000006</c:v>
                </c:pt>
                <c:pt idx="30">
                  <c:v>25.000006</c:v>
                </c:pt>
                <c:pt idx="31">
                  <c:v>25.000007</c:v>
                </c:pt>
                <c:pt idx="32">
                  <c:v>25.000008</c:v>
                </c:pt>
                <c:pt idx="33">
                  <c:v>25.000009</c:v>
                </c:pt>
                <c:pt idx="34">
                  <c:v>25.000011</c:v>
                </c:pt>
                <c:pt idx="35">
                  <c:v>25.000012</c:v>
                </c:pt>
                <c:pt idx="36">
                  <c:v>25.000013</c:v>
                </c:pt>
                <c:pt idx="37">
                  <c:v>25.000015</c:v>
                </c:pt>
                <c:pt idx="38">
                  <c:v>25.000016</c:v>
                </c:pt>
                <c:pt idx="39">
                  <c:v>25.000018</c:v>
                </c:pt>
                <c:pt idx="40">
                  <c:v>25.000020</c:v>
                </c:pt>
                <c:pt idx="41">
                  <c:v>25.000022</c:v>
                </c:pt>
                <c:pt idx="42">
                  <c:v>25.000025</c:v>
                </c:pt>
                <c:pt idx="43">
                  <c:v>25.000027</c:v>
                </c:pt>
                <c:pt idx="44">
                  <c:v>25.000030</c:v>
                </c:pt>
                <c:pt idx="45">
                  <c:v>25.000032</c:v>
                </c:pt>
                <c:pt idx="46">
                  <c:v>25.000035</c:v>
                </c:pt>
                <c:pt idx="47">
                  <c:v>25.000039</c:v>
                </c:pt>
                <c:pt idx="48">
                  <c:v>25.000042</c:v>
                </c:pt>
                <c:pt idx="49">
                  <c:v>25.000046</c:v>
                </c:pt>
                <c:pt idx="50">
                  <c:v>25.000049</c:v>
                </c:pt>
                <c:pt idx="51">
                  <c:v>25.000054</c:v>
                </c:pt>
                <c:pt idx="52">
                  <c:v>25.000058</c:v>
                </c:pt>
                <c:pt idx="53">
                  <c:v>25.000062</c:v>
                </c:pt>
                <c:pt idx="54">
                  <c:v>25.000067</c:v>
                </c:pt>
                <c:pt idx="55">
                  <c:v>25.000072</c:v>
                </c:pt>
                <c:pt idx="56">
                  <c:v>25.000078</c:v>
                </c:pt>
                <c:pt idx="57">
                  <c:v>25.000083</c:v>
                </c:pt>
                <c:pt idx="58">
                  <c:v>25.000090</c:v>
                </c:pt>
                <c:pt idx="59">
                  <c:v>25.000096</c:v>
                </c:pt>
                <c:pt idx="60">
                  <c:v>25.000103</c:v>
                </c:pt>
                <c:pt idx="61">
                  <c:v>25.000110</c:v>
                </c:pt>
                <c:pt idx="62">
                  <c:v>25.000117</c:v>
                </c:pt>
                <c:pt idx="63">
                  <c:v>25.000125</c:v>
                </c:pt>
                <c:pt idx="64">
                  <c:v>25.000133</c:v>
                </c:pt>
                <c:pt idx="65">
                  <c:v>25.000141</c:v>
                </c:pt>
                <c:pt idx="66">
                  <c:v>25.000150</c:v>
                </c:pt>
                <c:pt idx="67">
                  <c:v>25.000159</c:v>
                </c:pt>
                <c:pt idx="68">
                  <c:v>25.000169</c:v>
                </c:pt>
                <c:pt idx="69">
                  <c:v>25.000179</c:v>
                </c:pt>
                <c:pt idx="70">
                  <c:v>25.000190</c:v>
                </c:pt>
                <c:pt idx="71">
                  <c:v>25.000201</c:v>
                </c:pt>
                <c:pt idx="72">
                  <c:v>25.000213</c:v>
                </c:pt>
                <c:pt idx="73">
                  <c:v>25.000225</c:v>
                </c:pt>
                <c:pt idx="74">
                  <c:v>25.000237</c:v>
                </c:pt>
                <c:pt idx="75">
                  <c:v>25.000250</c:v>
                </c:pt>
                <c:pt idx="76">
                  <c:v>25.000264</c:v>
                </c:pt>
                <c:pt idx="77">
                  <c:v>25.000278</c:v>
                </c:pt>
                <c:pt idx="78">
                  <c:v>25.000293</c:v>
                </c:pt>
                <c:pt idx="79">
                  <c:v>25.000308</c:v>
                </c:pt>
                <c:pt idx="80">
                  <c:v>25.000324</c:v>
                </c:pt>
                <c:pt idx="81">
                  <c:v>25.000341</c:v>
                </c:pt>
                <c:pt idx="82">
                  <c:v>25.000358</c:v>
                </c:pt>
                <c:pt idx="83">
                  <c:v>25.000375</c:v>
                </c:pt>
                <c:pt idx="84">
                  <c:v>25.000394</c:v>
                </c:pt>
                <c:pt idx="85">
                  <c:v>25.000413</c:v>
                </c:pt>
                <c:pt idx="86">
                  <c:v>25.000433</c:v>
                </c:pt>
                <c:pt idx="87">
                  <c:v>25.000453</c:v>
                </c:pt>
                <c:pt idx="88">
                  <c:v>25.000474</c:v>
                </c:pt>
                <c:pt idx="89">
                  <c:v>25.000496</c:v>
                </c:pt>
                <c:pt idx="90">
                  <c:v>25.000519</c:v>
                </c:pt>
                <c:pt idx="91">
                  <c:v>25.000542</c:v>
                </c:pt>
                <c:pt idx="92">
                  <c:v>25.000567</c:v>
                </c:pt>
                <c:pt idx="93">
                  <c:v>25.000592</c:v>
                </c:pt>
                <c:pt idx="94">
                  <c:v>25.000618</c:v>
                </c:pt>
                <c:pt idx="95">
                  <c:v>25.000644</c:v>
                </c:pt>
                <c:pt idx="96">
                  <c:v>25.000672</c:v>
                </c:pt>
                <c:pt idx="97">
                  <c:v>25.000700</c:v>
                </c:pt>
                <c:pt idx="98">
                  <c:v>25.000730</c:v>
                </c:pt>
                <c:pt idx="99">
                  <c:v>25.000760</c:v>
                </c:pt>
                <c:pt idx="100">
                  <c:v>25.000791</c:v>
                </c:pt>
                <c:pt idx="101">
                  <c:v>25.000823</c:v>
                </c:pt>
                <c:pt idx="102">
                  <c:v>25.000856</c:v>
                </c:pt>
                <c:pt idx="103">
                  <c:v>25.000890</c:v>
                </c:pt>
                <c:pt idx="104">
                  <c:v>25.000925</c:v>
                </c:pt>
                <c:pt idx="105">
                  <c:v>25.000961</c:v>
                </c:pt>
                <c:pt idx="106">
                  <c:v>25.000999</c:v>
                </c:pt>
                <c:pt idx="107">
                  <c:v>25.001037</c:v>
                </c:pt>
                <c:pt idx="108">
                  <c:v>25.001076</c:v>
                </c:pt>
                <c:pt idx="109">
                  <c:v>25.001117</c:v>
                </c:pt>
                <c:pt idx="110">
                  <c:v>25.001158</c:v>
                </c:pt>
                <c:pt idx="111">
                  <c:v>25.001201</c:v>
                </c:pt>
                <c:pt idx="112">
                  <c:v>25.001245</c:v>
                </c:pt>
                <c:pt idx="113">
                  <c:v>25.001290</c:v>
                </c:pt>
                <c:pt idx="114">
                  <c:v>25.001336</c:v>
                </c:pt>
                <c:pt idx="115">
                  <c:v>25.001383</c:v>
                </c:pt>
                <c:pt idx="116">
                  <c:v>25.001432</c:v>
                </c:pt>
                <c:pt idx="117">
                  <c:v>25.001482</c:v>
                </c:pt>
                <c:pt idx="118">
                  <c:v>25.001534</c:v>
                </c:pt>
                <c:pt idx="119">
                  <c:v>25.001586</c:v>
                </c:pt>
                <c:pt idx="120">
                  <c:v>25.001640</c:v>
                </c:pt>
                <c:pt idx="121">
                  <c:v>25.001696</c:v>
                </c:pt>
                <c:pt idx="122">
                  <c:v>25.001752</c:v>
                </c:pt>
                <c:pt idx="123">
                  <c:v>25.001811</c:v>
                </c:pt>
                <c:pt idx="124">
                  <c:v>25.001870</c:v>
                </c:pt>
                <c:pt idx="125">
                  <c:v>25.001931</c:v>
                </c:pt>
                <c:pt idx="126">
                  <c:v>25.001994</c:v>
                </c:pt>
                <c:pt idx="127">
                  <c:v>25.002058</c:v>
                </c:pt>
                <c:pt idx="128">
                  <c:v>25.002123</c:v>
                </c:pt>
                <c:pt idx="129">
                  <c:v>25.002191</c:v>
                </c:pt>
                <c:pt idx="130">
                  <c:v>25.002259</c:v>
                </c:pt>
                <c:pt idx="131">
                  <c:v>25.002330</c:v>
                </c:pt>
                <c:pt idx="132">
                  <c:v>25.002401</c:v>
                </c:pt>
                <c:pt idx="133">
                  <c:v>25.002475</c:v>
                </c:pt>
                <c:pt idx="134">
                  <c:v>25.002550</c:v>
                </c:pt>
                <c:pt idx="135">
                  <c:v>25.002627</c:v>
                </c:pt>
                <c:pt idx="136">
                  <c:v>25.002706</c:v>
                </c:pt>
                <c:pt idx="137">
                  <c:v>25.002787</c:v>
                </c:pt>
                <c:pt idx="138">
                  <c:v>25.002869</c:v>
                </c:pt>
                <c:pt idx="139">
                  <c:v>25.002953</c:v>
                </c:pt>
                <c:pt idx="140">
                  <c:v>25.003039</c:v>
                </c:pt>
                <c:pt idx="141">
                  <c:v>25.003127</c:v>
                </c:pt>
                <c:pt idx="142">
                  <c:v>25.003216</c:v>
                </c:pt>
                <c:pt idx="143">
                  <c:v>25.003308</c:v>
                </c:pt>
                <c:pt idx="144">
                  <c:v>25.003401</c:v>
                </c:pt>
                <c:pt idx="145">
                  <c:v>25.003497</c:v>
                </c:pt>
                <c:pt idx="146">
                  <c:v>25.003594</c:v>
                </c:pt>
                <c:pt idx="147">
                  <c:v>25.003694</c:v>
                </c:pt>
                <c:pt idx="148">
                  <c:v>25.003795</c:v>
                </c:pt>
                <c:pt idx="149">
                  <c:v>25.003899</c:v>
                </c:pt>
                <c:pt idx="150">
                  <c:v>25.004005</c:v>
                </c:pt>
                <c:pt idx="151">
                  <c:v>25.004112</c:v>
                </c:pt>
                <c:pt idx="152">
                  <c:v>25.004222</c:v>
                </c:pt>
                <c:pt idx="153">
                  <c:v>25.004335</c:v>
                </c:pt>
                <c:pt idx="154">
                  <c:v>25.004449</c:v>
                </c:pt>
                <c:pt idx="155">
                  <c:v>25.004566</c:v>
                </c:pt>
                <c:pt idx="156">
                  <c:v>25.004685</c:v>
                </c:pt>
                <c:pt idx="157">
                  <c:v>25.004806</c:v>
                </c:pt>
                <c:pt idx="158">
                  <c:v>25.004930</c:v>
                </c:pt>
                <c:pt idx="159">
                  <c:v>25.005056</c:v>
                </c:pt>
                <c:pt idx="160">
                  <c:v>25.005184</c:v>
                </c:pt>
                <c:pt idx="161">
                  <c:v>25.005315</c:v>
                </c:pt>
                <c:pt idx="162">
                  <c:v>25.005448</c:v>
                </c:pt>
                <c:pt idx="163">
                  <c:v>25.005584</c:v>
                </c:pt>
                <c:pt idx="164">
                  <c:v>25.005722</c:v>
                </c:pt>
                <c:pt idx="165">
                  <c:v>25.005863</c:v>
                </c:pt>
                <c:pt idx="166">
                  <c:v>25.006006</c:v>
                </c:pt>
                <c:pt idx="167">
                  <c:v>25.006152</c:v>
                </c:pt>
                <c:pt idx="168">
                  <c:v>25.006301</c:v>
                </c:pt>
                <c:pt idx="169">
                  <c:v>25.006453</c:v>
                </c:pt>
                <c:pt idx="170">
                  <c:v>25.006607</c:v>
                </c:pt>
                <c:pt idx="171">
                  <c:v>25.006763</c:v>
                </c:pt>
                <c:pt idx="172">
                  <c:v>25.006923</c:v>
                </c:pt>
                <c:pt idx="173">
                  <c:v>25.007085</c:v>
                </c:pt>
                <c:pt idx="174">
                  <c:v>25.007251</c:v>
                </c:pt>
                <c:pt idx="175">
                  <c:v>25.007419</c:v>
                </c:pt>
                <c:pt idx="176">
                  <c:v>25.007590</c:v>
                </c:pt>
                <c:pt idx="177">
                  <c:v>25.007764</c:v>
                </c:pt>
                <c:pt idx="178">
                  <c:v>25.007941</c:v>
                </c:pt>
                <c:pt idx="179">
                  <c:v>25.008121</c:v>
                </c:pt>
                <c:pt idx="180">
                  <c:v>25.008304</c:v>
                </c:pt>
                <c:pt idx="181">
                  <c:v>25.008490</c:v>
                </c:pt>
                <c:pt idx="182">
                  <c:v>25.008679</c:v>
                </c:pt>
                <c:pt idx="183">
                  <c:v>25.008871</c:v>
                </c:pt>
                <c:pt idx="184">
                  <c:v>25.009067</c:v>
                </c:pt>
                <c:pt idx="185">
                  <c:v>25.009266</c:v>
                </c:pt>
                <c:pt idx="186">
                  <c:v>25.009468</c:v>
                </c:pt>
                <c:pt idx="187">
                  <c:v>25.009673</c:v>
                </c:pt>
                <c:pt idx="188">
                  <c:v>25.009881</c:v>
                </c:pt>
                <c:pt idx="189">
                  <c:v>25.010093</c:v>
                </c:pt>
                <c:pt idx="190">
                  <c:v>25.010309</c:v>
                </c:pt>
                <c:pt idx="191">
                  <c:v>25.010527</c:v>
                </c:pt>
                <c:pt idx="192">
                  <c:v>25.010750</c:v>
                </c:pt>
                <c:pt idx="193">
                  <c:v>25.010975</c:v>
                </c:pt>
                <c:pt idx="194">
                  <c:v>25.011204</c:v>
                </c:pt>
                <c:pt idx="195">
                  <c:v>25.011437</c:v>
                </c:pt>
                <c:pt idx="196">
                  <c:v>25.011674</c:v>
                </c:pt>
                <c:pt idx="197">
                  <c:v>25.011914</c:v>
                </c:pt>
                <c:pt idx="198">
                  <c:v>25.012158</c:v>
                </c:pt>
                <c:pt idx="199">
                  <c:v>25.012405</c:v>
                </c:pt>
                <c:pt idx="200">
                  <c:v>25.012656</c:v>
                </c:pt>
                <c:pt idx="201">
                  <c:v>25.012911</c:v>
                </c:pt>
                <c:pt idx="202">
                  <c:v>25.013170</c:v>
                </c:pt>
                <c:pt idx="203">
                  <c:v>25.013433</c:v>
                </c:pt>
                <c:pt idx="204">
                  <c:v>25.013700</c:v>
                </c:pt>
                <c:pt idx="205">
                  <c:v>25.013970</c:v>
                </c:pt>
                <c:pt idx="206">
                  <c:v>25.014245</c:v>
                </c:pt>
                <c:pt idx="207">
                  <c:v>25.014523</c:v>
                </c:pt>
                <c:pt idx="208">
                  <c:v>25.014806</c:v>
                </c:pt>
                <c:pt idx="209">
                  <c:v>25.015093</c:v>
                </c:pt>
                <c:pt idx="210">
                  <c:v>25.015384</c:v>
                </c:pt>
                <c:pt idx="211">
                  <c:v>25.015679</c:v>
                </c:pt>
                <c:pt idx="212">
                  <c:v>25.015978</c:v>
                </c:pt>
                <c:pt idx="213">
                  <c:v>25.016282</c:v>
                </c:pt>
                <c:pt idx="214">
                  <c:v>25.016590</c:v>
                </c:pt>
                <c:pt idx="215">
                  <c:v>25.016902</c:v>
                </c:pt>
                <c:pt idx="216">
                  <c:v>25.017219</c:v>
                </c:pt>
                <c:pt idx="217">
                  <c:v>25.017540</c:v>
                </c:pt>
                <c:pt idx="218">
                  <c:v>25.017865</c:v>
                </c:pt>
                <c:pt idx="219">
                  <c:v>25.018195</c:v>
                </c:pt>
                <c:pt idx="220">
                  <c:v>25.018530</c:v>
                </c:pt>
                <c:pt idx="221">
                  <c:v>25.018869</c:v>
                </c:pt>
                <c:pt idx="222">
                  <c:v>25.019213</c:v>
                </c:pt>
                <c:pt idx="223">
                  <c:v>25.019562</c:v>
                </c:pt>
                <c:pt idx="224">
                  <c:v>25.019915</c:v>
                </c:pt>
                <c:pt idx="225">
                  <c:v>25.020273</c:v>
                </c:pt>
                <c:pt idx="226">
                  <c:v>25.020636</c:v>
                </c:pt>
                <c:pt idx="227">
                  <c:v>25.021003</c:v>
                </c:pt>
                <c:pt idx="228">
                  <c:v>25.021376</c:v>
                </c:pt>
                <c:pt idx="229">
                  <c:v>25.021753</c:v>
                </c:pt>
                <c:pt idx="230">
                  <c:v>25.022136</c:v>
                </c:pt>
                <c:pt idx="231">
                  <c:v>25.022523</c:v>
                </c:pt>
                <c:pt idx="232">
                  <c:v>25.022916</c:v>
                </c:pt>
                <c:pt idx="233">
                  <c:v>25.023314</c:v>
                </c:pt>
                <c:pt idx="234">
                  <c:v>25.023716</c:v>
                </c:pt>
                <c:pt idx="235">
                  <c:v>25.024124</c:v>
                </c:pt>
                <c:pt idx="236">
                  <c:v>25.024538</c:v>
                </c:pt>
                <c:pt idx="237">
                  <c:v>25.024956</c:v>
                </c:pt>
                <c:pt idx="238">
                  <c:v>25.025380</c:v>
                </c:pt>
                <c:pt idx="239">
                  <c:v>25.025809</c:v>
                </c:pt>
                <c:pt idx="240">
                  <c:v>25.026244</c:v>
                </c:pt>
                <c:pt idx="241">
                  <c:v>25.026684</c:v>
                </c:pt>
                <c:pt idx="242">
                  <c:v>25.027130</c:v>
                </c:pt>
                <c:pt idx="243">
                  <c:v>25.027581</c:v>
                </c:pt>
                <c:pt idx="244">
                  <c:v>25.028038</c:v>
                </c:pt>
                <c:pt idx="245">
                  <c:v>25.028500</c:v>
                </c:pt>
                <c:pt idx="246">
                  <c:v>25.028968</c:v>
                </c:pt>
                <c:pt idx="247">
                  <c:v>25.029442</c:v>
                </c:pt>
                <c:pt idx="248">
                  <c:v>25.029922</c:v>
                </c:pt>
                <c:pt idx="249">
                  <c:v>25.030408</c:v>
                </c:pt>
                <c:pt idx="250">
                  <c:v>25.030899</c:v>
                </c:pt>
              </c:numCache>
            </c:numRef>
          </c:val>
          <c:smooth val="0"/>
        </c:ser>
        <c:marker val="1"/>
        <c:axId val="2094734552"/>
        <c:axId val="2094734553"/>
      </c:lineChart>
      <c:catAx>
        <c:axId val="2094734552"/>
        <c:scaling>
          <c:orientation val="minMax"/>
        </c:scaling>
        <c:delete val="0"/>
        <c:axPos val="b"/>
        <c:title>
          <c:tx>
            <c:rich>
              <a:bodyPr rot="0"/>
              <a:lstStyle/>
              <a:p>
                <a:pPr>
                  <a:defRPr b="0" i="0" strike="noStrike" sz="1100" u="none">
                    <a:solidFill>
                      <a:srgbClr val="000000"/>
                    </a:solidFill>
                    <a:latin typeface="Helvetica"/>
                  </a:defRPr>
                </a:pPr>
                <a:r>
                  <a:rPr b="0" i="0" strike="noStrike" sz="1100" u="none">
                    <a:solidFill>
                      <a:srgbClr val="000000"/>
                    </a:solidFill>
                    <a:latin typeface="Helvetica"/>
                  </a:rPr>
                  <a:t>V = vehicles per unit time</a:t>
                </a:r>
              </a:p>
            </c:rich>
          </c:tx>
          <c:layout/>
          <c:overlay val="1"/>
        </c:title>
        <c:numFmt formatCode="General" sourceLinked="0"/>
        <c:majorTickMark val="none"/>
        <c:minorTickMark val="none"/>
        <c:tickLblPos val="low"/>
        <c:spPr>
          <a:ln w="12700" cap="flat">
            <a:solidFill>
              <a:srgbClr val="000000"/>
            </a:solidFill>
            <a:prstDash val="solid"/>
            <a:miter lim="400000"/>
          </a:ln>
        </c:spPr>
        <c:txPr>
          <a:bodyPr rot="0"/>
          <a:lstStyle/>
          <a:p>
            <a:pPr>
              <a:defRPr b="0" i="0" strike="noStrike" sz="1000" u="none">
                <a:solidFill>
                  <a:srgbClr val="000000"/>
                </a:solidFill>
                <a:latin typeface="Helvetica"/>
              </a:defRPr>
            </a:pPr>
          </a:p>
        </c:txPr>
        <c:crossAx val="2094734553"/>
        <c:crosses val="autoZero"/>
        <c:auto val="1"/>
        <c:lblAlgn val="ctr"/>
        <c:noMultiLvlLbl val="1"/>
      </c:catAx>
      <c:valAx>
        <c:axId val="2094734553"/>
        <c:scaling>
          <c:orientation val="minMax"/>
        </c:scaling>
        <c:delete val="0"/>
        <c:axPos val="l"/>
        <c:majorGridlines>
          <c:spPr>
            <a:ln w="3175" cap="flat">
              <a:solidFill>
                <a:srgbClr val="B8B8B8"/>
              </a:solidFill>
              <a:prstDash val="solid"/>
              <a:miter lim="400000"/>
            </a:ln>
          </c:spPr>
        </c:majorGridlines>
        <c:title>
          <c:tx>
            <c:rich>
              <a:bodyPr rot="-5400000"/>
              <a:lstStyle/>
              <a:p>
                <a:pPr>
                  <a:defRPr b="0" i="0" strike="noStrike" sz="1100" u="none">
                    <a:solidFill>
                      <a:srgbClr val="000000"/>
                    </a:solidFill>
                    <a:latin typeface="Helvetica"/>
                  </a:defRPr>
                </a:pPr>
                <a:r>
                  <a:rPr b="0" i="0" strike="noStrike" sz="1100" u="none">
                    <a:solidFill>
                      <a:srgbClr val="000000"/>
                    </a:solidFill>
                    <a:latin typeface="Helvetica"/>
                  </a:rPr>
                  <a:t>t = travel time per unit distance</a:t>
                </a:r>
              </a:p>
            </c:rich>
          </c:tx>
          <c:layout/>
          <c:overlay val="1"/>
        </c:title>
        <c:numFmt formatCode="General" sourceLinked="0"/>
        <c:majorTickMark val="none"/>
        <c:minorTickMark val="none"/>
        <c:tickLblPos val="nextTo"/>
        <c:spPr>
          <a:ln w="12700" cap="flat">
            <a:noFill/>
            <a:prstDash val="solid"/>
            <a:miter lim="400000"/>
          </a:ln>
        </c:spPr>
        <c:txPr>
          <a:bodyPr rot="0"/>
          <a:lstStyle/>
          <a:p>
            <a:pPr>
              <a:defRPr b="0" i="0" strike="noStrike" sz="1000" u="none">
                <a:solidFill>
                  <a:srgbClr val="000000"/>
                </a:solidFill>
                <a:latin typeface="Helvetica"/>
              </a:defRPr>
            </a:pPr>
          </a:p>
        </c:txPr>
        <c:crossAx val="2094734552"/>
        <c:crosses val="autoZero"/>
        <c:crossBetween val="midCat"/>
        <c:majorUnit val="0.0125"/>
        <c:minorUnit val="0.00625"/>
      </c:valAx>
      <c:spPr>
        <a:noFill/>
        <a:ln w="12700" cap="flat">
          <a:noFill/>
          <a:miter lim="400000"/>
        </a:ln>
        <a:effectLst/>
      </c:spPr>
    </c:plotArea>
    <c:legend>
      <c:legendPos val="t"/>
      <c:layout>
        <c:manualLayout>
          <c:xMode val="edge"/>
          <c:yMode val="edge"/>
          <c:x val="0.110135"/>
          <c:y val="0"/>
          <c:w val="0.859189"/>
          <c:h val="0.0626176"/>
        </c:manualLayout>
      </c:layout>
      <c:overlay val="1"/>
      <c:spPr>
        <a:noFill/>
        <a:ln w="12700" cap="flat">
          <a:noFill/>
          <a:miter lim="400000"/>
        </a:ln>
        <a:effectLst/>
      </c:spPr>
      <c:txPr>
        <a:bodyPr rot="0"/>
        <a:lstStyle/>
        <a:p>
          <a:pPr>
            <a:defRPr b="0" i="0" strike="noStrike" sz="1000" u="none">
              <a:solidFill>
                <a:srgbClr val="000000"/>
              </a:solidFill>
              <a:latin typeface="Helvetica"/>
            </a:defRPr>
          </a:pPr>
        </a:p>
      </c:txPr>
    </c:legend>
    <c:plotVisOnly val="1"/>
    <c:dispBlanksAs val="gap"/>
  </c:chart>
  <c:spPr>
    <a:noFill/>
    <a:ln>
      <a:noFill/>
    </a:ln>
    <a:effectLst/>
  </c:spPr>
  <c:externalData r:id="rId1">
    <c:autoUpdate val="0"/>
  </c:externalData>
</c:chartSpace>
</file>

<file path=ppt/media/image1.jpeg>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Shape 11"/>
          <p:cNvSpPr/>
          <p:nvPr>
            <p:ph type="title"/>
          </p:nvPr>
        </p:nvSpPr>
        <p:spPr>
          <a:xfrm>
            <a:off x="1270000" y="1638300"/>
            <a:ext cx="10464800" cy="3302000"/>
          </a:xfrm>
          <a:prstGeom prst="rect">
            <a:avLst/>
          </a:prstGeom>
        </p:spPr>
        <p:txBody>
          <a:bodyPr anchor="b"/>
          <a:lstStyle/>
          <a:p>
            <a:pPr/>
            <a:r>
              <a:t>Title Text</a:t>
            </a:r>
          </a:p>
        </p:txBody>
      </p:sp>
      <p:sp>
        <p:nvSpPr>
          <p:cNvPr id="12" name="Shape 12"/>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Shape 93"/>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vl1pPr>
          </a:lstStyle>
          <a:p>
            <a:pPr/>
            <a:r>
              <a:t>–Johnny Appleseed</a:t>
            </a:r>
          </a:p>
        </p:txBody>
      </p:sp>
      <p:sp>
        <p:nvSpPr>
          <p:cNvPr id="94" name="Shape 94"/>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hape 9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Shape 102"/>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hape 10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hape 11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Shape 20"/>
          <p:cNvSpPr/>
          <p:nvPr>
            <p:ph type="pic" idx="13"/>
          </p:nvPr>
        </p:nvSpPr>
        <p:spPr>
          <a:xfrm>
            <a:off x="1606550" y="635000"/>
            <a:ext cx="9779000" cy="5918200"/>
          </a:xfrm>
          <a:prstGeom prst="rect">
            <a:avLst/>
          </a:prstGeom>
        </p:spPr>
        <p:txBody>
          <a:bodyPr lIns="91439" tIns="45719" rIns="91439" bIns="45719" anchor="t">
            <a:noAutofit/>
          </a:bodyPr>
          <a:lstStyle/>
          <a:p>
            <a:pPr/>
          </a:p>
        </p:txBody>
      </p:sp>
      <p:sp>
        <p:nvSpPr>
          <p:cNvPr id="21" name="Shape 21"/>
          <p:cNvSpPr/>
          <p:nvPr>
            <p:ph type="title"/>
          </p:nvPr>
        </p:nvSpPr>
        <p:spPr>
          <a:xfrm>
            <a:off x="1270000" y="6718300"/>
            <a:ext cx="10464800" cy="1422400"/>
          </a:xfrm>
          <a:prstGeom prst="rect">
            <a:avLst/>
          </a:prstGeom>
        </p:spPr>
        <p:txBody>
          <a:bodyPr anchor="b"/>
          <a:lstStyle/>
          <a:p>
            <a:pPr/>
            <a:r>
              <a:t>Title Text</a:t>
            </a:r>
          </a:p>
        </p:txBody>
      </p:sp>
      <p:sp>
        <p:nvSpPr>
          <p:cNvPr id="22" name="Shape 22"/>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hape 23"/>
          <p:cNvSpPr/>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Shape 30"/>
          <p:cNvSpPr/>
          <p:nvPr>
            <p:ph type="title"/>
          </p:nvPr>
        </p:nvSpPr>
        <p:spPr>
          <a:xfrm>
            <a:off x="1270000" y="3225800"/>
            <a:ext cx="10464800" cy="3302000"/>
          </a:xfrm>
          <a:prstGeom prst="rect">
            <a:avLst/>
          </a:prstGeom>
        </p:spPr>
        <p:txBody>
          <a:bodyPr/>
          <a:lstStyle/>
          <a:p>
            <a:pPr/>
            <a:r>
              <a:t>Title Text</a:t>
            </a: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Shape 38"/>
          <p:cNvSpPr/>
          <p:nvPr>
            <p:ph type="pic" sz="half" idx="13"/>
          </p:nvPr>
        </p:nvSpPr>
        <p:spPr>
          <a:xfrm>
            <a:off x="6718300" y="635000"/>
            <a:ext cx="5334000" cy="8229600"/>
          </a:xfrm>
          <a:prstGeom prst="rect">
            <a:avLst/>
          </a:prstGeom>
        </p:spPr>
        <p:txBody>
          <a:bodyPr lIns="91439" tIns="45719" rIns="91439" bIns="45719" anchor="t">
            <a:noAutofit/>
          </a:bodyPr>
          <a:lstStyle/>
          <a:p>
            <a:pPr/>
          </a:p>
        </p:txBody>
      </p:sp>
      <p:sp>
        <p:nvSpPr>
          <p:cNvPr id="39" name="Shape 39"/>
          <p:cNvSpPr/>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Shape 40"/>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hape 4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a:r>
              <a:t>Title Text</a:t>
            </a:r>
          </a:p>
        </p:txBody>
      </p:sp>
      <p:sp>
        <p:nvSpPr>
          <p:cNvPr id="49" name="Shape 4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Shape 56"/>
          <p:cNvSpPr/>
          <p:nvPr>
            <p:ph type="title"/>
          </p:nvPr>
        </p:nvSpPr>
        <p:spPr>
          <a:prstGeom prst="rect">
            <a:avLst/>
          </a:prstGeom>
        </p:spPr>
        <p:txBody>
          <a:bodyPr/>
          <a:lstStyle/>
          <a:p>
            <a:pPr/>
            <a:r>
              <a:t>Title Text</a:t>
            </a:r>
          </a:p>
        </p:txBody>
      </p:sp>
      <p:sp>
        <p:nvSpPr>
          <p:cNvPr id="57" name="Shape 57"/>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hape 5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Shape 65"/>
          <p:cNvSpPr/>
          <p:nvPr>
            <p:ph type="pic" sz="half" idx="13"/>
          </p:nvPr>
        </p:nvSpPr>
        <p:spPr>
          <a:xfrm>
            <a:off x="6718300" y="2603500"/>
            <a:ext cx="5334000" cy="6286500"/>
          </a:xfrm>
          <a:prstGeom prst="rect">
            <a:avLst/>
          </a:prstGeom>
        </p:spPr>
        <p:txBody>
          <a:bodyPr lIns="91439" tIns="45719" rIns="91439" bIns="45719" anchor="t">
            <a:noAutofit/>
          </a:bodyPr>
          <a:lstStyle/>
          <a:p>
            <a:pPr/>
          </a:p>
        </p:txBody>
      </p:sp>
      <p:sp>
        <p:nvSpPr>
          <p:cNvPr id="66" name="Shape 66"/>
          <p:cNvSpPr/>
          <p:nvPr>
            <p:ph type="title"/>
          </p:nvPr>
        </p:nvSpPr>
        <p:spPr>
          <a:prstGeom prst="rect">
            <a:avLst/>
          </a:prstGeom>
        </p:spPr>
        <p:txBody>
          <a:bodyPr/>
          <a:lstStyle/>
          <a:p>
            <a:pPr/>
            <a:r>
              <a:t>Title Text</a:t>
            </a:r>
          </a:p>
        </p:txBody>
      </p:sp>
      <p:sp>
        <p:nvSpPr>
          <p:cNvPr id="67" name="Shape 67"/>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hape 6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Shape 75"/>
          <p:cNvSpPr/>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hape 7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Shape 83"/>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Shape 84"/>
          <p:cNvSpPr/>
          <p:nvPr>
            <p:ph type="pic" sz="quarter" idx="14"/>
          </p:nvPr>
        </p:nvSpPr>
        <p:spPr>
          <a:xfrm>
            <a:off x="6724518" y="889000"/>
            <a:ext cx="5334001" cy="3771900"/>
          </a:xfrm>
          <a:prstGeom prst="rect">
            <a:avLst/>
          </a:prstGeom>
        </p:spPr>
        <p:txBody>
          <a:bodyPr lIns="91439" tIns="45719" rIns="91439" bIns="45719" anchor="t">
            <a:noAutofit/>
          </a:bodyPr>
          <a:lstStyle/>
          <a:p>
            <a:pPr/>
          </a:p>
        </p:txBody>
      </p:sp>
      <p:sp>
        <p:nvSpPr>
          <p:cNvPr id="85" name="Shape 85"/>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hape 8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Shape 3"/>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hape 4"/>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5400" u="none">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5400" u="none">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5400" u="none">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5400" u="none">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5400" u="none">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5400" u="none">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5400" u="none">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5400" u="none">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5400" u="none">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1.xm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2.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chart" Target="../charts/chart3.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png"/></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2.png"/></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maps.google.com" TargetMode="External"/><Relationship Id="rId3" Type="http://schemas.openxmlformats.org/officeDocument/2006/relationships/hyperlink" Target="https://www.google.com/search?q=equilibrium" TargetMode="External"/><Relationship Id="rId4" Type="http://schemas.openxmlformats.org/officeDocument/2006/relationships/hyperlink" Target="http://www.metropia.com/tags/dynamic-traffic-assignment-dta" TargetMode="External"/><Relationship Id="rId5" Type="http://schemas.openxmlformats.org/officeDocument/2006/relationships/hyperlink" Target="https://en.oxforddictionaries.com/definition/stochastic" TargetMode="Externa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Shape 119"/>
          <p:cNvSpPr/>
          <p:nvPr>
            <p:ph type="ctrTitle"/>
          </p:nvPr>
        </p:nvSpPr>
        <p:spPr>
          <a:prstGeom prst="rect">
            <a:avLst/>
          </a:prstGeom>
        </p:spPr>
        <p:txBody>
          <a:bodyPr/>
          <a:lstStyle/>
          <a:p>
            <a:pPr lvl="1"/>
            <a:r>
              <a:t>Traffic Assignment</a:t>
            </a:r>
          </a:p>
        </p:txBody>
      </p:sp>
      <p:sp>
        <p:nvSpPr>
          <p:cNvPr id="120" name="Shape 120"/>
          <p:cNvSpPr/>
          <p:nvPr>
            <p:ph type="subTitle" sz="quarter" idx="1"/>
          </p:nvPr>
        </p:nvSpPr>
        <p:spPr>
          <a:prstGeom prst="rect">
            <a:avLst/>
          </a:prstGeom>
        </p:spPr>
        <p:txBody>
          <a:bodyPr/>
          <a:lstStyle/>
          <a:p>
            <a:pPr defTabSz="414781">
              <a:defRPr sz="2272"/>
            </a:pPr>
            <a:r>
              <a:t>Rob Fitzgerald</a:t>
            </a:r>
          </a:p>
          <a:p>
            <a:pPr defTabSz="414781">
              <a:defRPr sz="2272"/>
            </a:pPr>
            <a:r>
              <a:t>CSCI 7551 Research Presentation</a:t>
            </a:r>
          </a:p>
          <a:p>
            <a:pPr defTabSz="414781">
              <a:defRPr sz="2272"/>
            </a:pPr>
            <a:r>
              <a:t>Thursday, November 10th, 2016</a:t>
            </a:r>
          </a:p>
        </p:txBody>
      </p:sp>
      <p:sp>
        <p:nvSpPr>
          <p:cNvPr id="121" name="Shape 121"/>
          <p:cNvSpPr/>
          <p:nvPr/>
        </p:nvSpPr>
        <p:spPr>
          <a:xfrm>
            <a:off x="1270000" y="8280400"/>
            <a:ext cx="10464800" cy="685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1200"/>
            </a:pPr>
            <a:r>
              <a:t>Presentation originally titled “Maximization of Network Throughput Maintaining Free Flow”</a:t>
            </a:r>
          </a:p>
          <a:p>
            <a:pPr>
              <a:defRPr sz="1200"/>
            </a:pPr>
            <a:r>
              <a:t>All images and definitions due to [ORTUZAR] unless listed otherwise.</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Shape 147"/>
          <p:cNvSpPr/>
          <p:nvPr>
            <p:ph type="title"/>
          </p:nvPr>
        </p:nvSpPr>
        <p:spPr>
          <a:prstGeom prst="rect">
            <a:avLst/>
          </a:prstGeom>
        </p:spPr>
        <p:txBody>
          <a:bodyPr/>
          <a:lstStyle/>
          <a:p>
            <a:pPr/>
            <a:r>
              <a:t>Intuition</a:t>
            </a:r>
          </a:p>
        </p:txBody>
      </p:sp>
      <p:sp>
        <p:nvSpPr>
          <p:cNvPr id="148" name="Shape 148"/>
          <p:cNvSpPr/>
          <p:nvPr>
            <p:ph type="body" idx="1"/>
          </p:nvPr>
        </p:nvSpPr>
        <p:spPr>
          <a:prstGeom prst="rect">
            <a:avLst/>
          </a:prstGeom>
        </p:spPr>
        <p:txBody>
          <a:bodyPr/>
          <a:lstStyle/>
          <a:p>
            <a:pPr/>
            <a:r>
              <a:t>We need a method to formalize how we relate the impact of different routing choices to each other</a:t>
            </a:r>
          </a:p>
          <a:p>
            <a:pPr/>
            <a:r>
              <a:t>We need algorithms which can apply that formalized method to a matrix of origin-destination (OD) pairs and an arbitrary road network</a:t>
            </a:r>
          </a:p>
          <a:p>
            <a:pPr/>
            <a:r>
              <a:t>OD pairs in static Traffic Assignment usually refer to a vehicle-per-hour load, not an individual trip</a:t>
            </a:r>
          </a:p>
        </p:txBody>
      </p:sp>
    </p:spTree>
  </p:cSld>
  <p:clrMapOvr>
    <a:masterClrMapping/>
  </p:clrMapOvr>
  <p:transition xmlns:p14="http://schemas.microsoft.com/office/powerpoint/2010/main" spd="med" advClick="1" p14:dur="1000"/>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Shape 150"/>
          <p:cNvSpPr/>
          <p:nvPr>
            <p:ph type="title"/>
          </p:nvPr>
        </p:nvSpPr>
        <p:spPr>
          <a:prstGeom prst="rect">
            <a:avLst/>
          </a:prstGeom>
        </p:spPr>
        <p:txBody>
          <a:bodyPr/>
          <a:lstStyle/>
          <a:p>
            <a:pPr/>
            <a:r>
              <a:t>Graph Theory</a:t>
            </a:r>
          </a:p>
        </p:txBody>
      </p:sp>
      <p:sp>
        <p:nvSpPr>
          <p:cNvPr id="151" name="Shape 151"/>
          <p:cNvSpPr/>
          <p:nvPr>
            <p:ph type="body" idx="1"/>
          </p:nvPr>
        </p:nvSpPr>
        <p:spPr>
          <a:prstGeom prst="rect">
            <a:avLst/>
          </a:prstGeom>
        </p:spPr>
        <p:txBody>
          <a:bodyPr/>
          <a:lstStyle/>
          <a:p>
            <a:pPr/>
            <a:r>
              <a:t>Tree-building methods for shortest paths spanning trees </a:t>
            </a:r>
          </a:p>
          <a:p>
            <a:pPr/>
            <a:r>
              <a:t>Edge weights used to represent various roadway properties, used in Cost-flow calculations: </a:t>
            </a:r>
          </a:p>
          <a:p>
            <a:pPr lvl="1"/>
            <a:r>
              <a:t>free-flow speed</a:t>
            </a:r>
          </a:p>
          <a:p>
            <a:pPr lvl="1"/>
            <a:r>
              <a:t>capacity</a:t>
            </a:r>
          </a:p>
          <a:p>
            <a:pPr lvl="1"/>
            <a:r>
              <a:t>flow</a:t>
            </a:r>
          </a:p>
        </p:txBody>
      </p:sp>
    </p:spTree>
  </p:cSld>
  <p:clrMapOvr>
    <a:masterClrMapping/>
  </p:clrMapOvr>
  <p:transition xmlns:p14="http://schemas.microsoft.com/office/powerpoint/2010/main" spd="med" advClick="1" p14:dur="1000"/>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Shape 153"/>
          <p:cNvSpPr/>
          <p:nvPr>
            <p:ph type="title"/>
          </p:nvPr>
        </p:nvSpPr>
        <p:spPr>
          <a:prstGeom prst="rect">
            <a:avLst/>
          </a:prstGeom>
        </p:spPr>
        <p:txBody>
          <a:bodyPr/>
          <a:lstStyle/>
          <a:p>
            <a:pPr/>
            <a:r>
              <a:t>Game Theory</a:t>
            </a:r>
          </a:p>
        </p:txBody>
      </p:sp>
      <p:sp>
        <p:nvSpPr>
          <p:cNvPr id="154" name="Shape 154"/>
          <p:cNvSpPr/>
          <p:nvPr>
            <p:ph type="body" idx="1"/>
          </p:nvPr>
        </p:nvSpPr>
        <p:spPr>
          <a:prstGeom prst="rect">
            <a:avLst/>
          </a:prstGeom>
        </p:spPr>
        <p:txBody>
          <a:bodyPr/>
          <a:lstStyle/>
          <a:p>
            <a:pPr/>
            <a:r>
              <a:t>Multiple player games</a:t>
            </a:r>
          </a:p>
          <a:p>
            <a:pPr/>
            <a:r>
              <a:t>Finding an optimum traffic assignment requires converging to an equilibrium</a:t>
            </a:r>
          </a:p>
          <a:p>
            <a:pPr/>
            <a:r>
              <a:t>A framework to say "no other way of assigning traffic would result in improvement to the equilibrium"</a:t>
            </a:r>
          </a:p>
        </p:txBody>
      </p:sp>
    </p:spTree>
  </p:cSld>
  <p:clrMapOvr>
    <a:masterClrMapping/>
  </p:clrMapOvr>
  <p:transition xmlns:p14="http://schemas.microsoft.com/office/powerpoint/2010/main" spd="med" advClick="1" p14:dur="1000"/>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6" name="Shape 156"/>
          <p:cNvSpPr/>
          <p:nvPr>
            <p:ph type="title"/>
          </p:nvPr>
        </p:nvSpPr>
        <p:spPr>
          <a:prstGeom prst="rect">
            <a:avLst/>
          </a:prstGeom>
        </p:spPr>
        <p:txBody>
          <a:bodyPr/>
          <a:lstStyle>
            <a:lvl1pPr defTabSz="467359">
              <a:defRPr sz="4320"/>
            </a:lvl1pPr>
          </a:lstStyle>
          <a:p>
            <a:pPr/>
            <a:r>
              <a:t>Equilibrium: a state in which opposing forces or influences are balanced.</a:t>
            </a:r>
          </a:p>
        </p:txBody>
      </p:sp>
      <p:sp>
        <p:nvSpPr>
          <p:cNvPr id="157" name="Shape 157"/>
          <p:cNvSpPr/>
          <p:nvPr>
            <p:ph type="body" sz="quarter" idx="1"/>
          </p:nvPr>
        </p:nvSpPr>
        <p:spPr>
          <a:prstGeom prst="rect">
            <a:avLst/>
          </a:prstGeom>
        </p:spPr>
        <p:txBody>
          <a:bodyPr/>
          <a:lstStyle/>
          <a:p>
            <a:pPr>
              <a:defRPr sz="1200"/>
            </a:pPr>
            <a:r>
              <a:t>Images: [ORTUZAR]</a:t>
            </a:r>
          </a:p>
          <a:p>
            <a:pPr>
              <a:defRPr sz="1200"/>
            </a:pPr>
            <a:r>
              <a:t>Equilibrium definition: [GOOGLE2]</a:t>
            </a:r>
          </a:p>
        </p:txBody>
      </p:sp>
      <p:pic>
        <p:nvPicPr>
          <p:cNvPr id="158" name="Screen Shot 2016-11-08 at 8.31.56 PM.png"/>
          <p:cNvPicPr>
            <a:picLocks noChangeAspect="1"/>
          </p:cNvPicPr>
          <p:nvPr/>
        </p:nvPicPr>
        <p:blipFill>
          <a:blip r:embed="rId2">
            <a:extLst/>
          </a:blip>
          <a:stretch>
            <a:fillRect/>
          </a:stretch>
        </p:blipFill>
        <p:spPr>
          <a:xfrm>
            <a:off x="274976" y="3053479"/>
            <a:ext cx="7820133" cy="3646642"/>
          </a:xfrm>
          <a:prstGeom prst="rect">
            <a:avLst/>
          </a:prstGeom>
          <a:ln w="12700">
            <a:miter lim="400000"/>
          </a:ln>
        </p:spPr>
      </p:pic>
      <p:pic>
        <p:nvPicPr>
          <p:cNvPr id="159" name="Screen Shot 2016-11-08 at 8.32.05 PM.png"/>
          <p:cNvPicPr>
            <a:picLocks noChangeAspect="1"/>
          </p:cNvPicPr>
          <p:nvPr/>
        </p:nvPicPr>
        <p:blipFill>
          <a:blip r:embed="rId3">
            <a:extLst/>
          </a:blip>
          <a:stretch>
            <a:fillRect/>
          </a:stretch>
        </p:blipFill>
        <p:spPr>
          <a:xfrm>
            <a:off x="7889743" y="3169848"/>
            <a:ext cx="5133314" cy="3413904"/>
          </a:xfrm>
          <a:prstGeom prst="rect">
            <a:avLst/>
          </a:prstGeom>
          <a:ln w="12700">
            <a:miter lim="400000"/>
          </a:ln>
        </p:spPr>
      </p:pic>
      <p:pic>
        <p:nvPicPr>
          <p:cNvPr id="160" name="Screen Shot 2016-11-08 at 8.37.09 PM.png"/>
          <p:cNvPicPr>
            <a:picLocks noChangeAspect="1"/>
          </p:cNvPicPr>
          <p:nvPr/>
        </p:nvPicPr>
        <p:blipFill>
          <a:blip r:embed="rId4">
            <a:extLst/>
          </a:blip>
          <a:stretch>
            <a:fillRect/>
          </a:stretch>
        </p:blipFill>
        <p:spPr>
          <a:xfrm>
            <a:off x="3348899" y="251824"/>
            <a:ext cx="6307002" cy="2783476"/>
          </a:xfrm>
          <a:prstGeom prst="rect">
            <a:avLst/>
          </a:prstGeom>
          <a:ln w="12700">
            <a:miter lim="400000"/>
          </a:ln>
        </p:spPr>
      </p:pic>
    </p:spTree>
  </p:cSld>
  <p:clrMapOvr>
    <a:masterClrMapping/>
  </p:clrMapOvr>
  <p:transition xmlns:p14="http://schemas.microsoft.com/office/powerpoint/2010/main" spd="med" advClick="1" p14:dur="1000"/>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2" name="Shape 162"/>
          <p:cNvSpPr/>
          <p:nvPr>
            <p:ph type="body" idx="13"/>
          </p:nvPr>
        </p:nvSpPr>
        <p:spPr>
          <a:prstGeom prst="rect">
            <a:avLst/>
          </a:prstGeom>
        </p:spPr>
        <p:txBody>
          <a:bodyPr/>
          <a:lstStyle/>
          <a:p>
            <a:pPr/>
            <a:r>
              <a:t>Introduced in 1952 by John Wardrop</a:t>
            </a:r>
          </a:p>
        </p:txBody>
      </p:sp>
      <p:sp>
        <p:nvSpPr>
          <p:cNvPr id="163" name="Shape 163"/>
          <p:cNvSpPr/>
          <p:nvPr>
            <p:ph type="body" idx="14"/>
          </p:nvPr>
        </p:nvSpPr>
        <p:spPr>
          <a:prstGeom prst="rect">
            <a:avLst/>
          </a:prstGeom>
        </p:spPr>
        <p:txBody>
          <a:bodyPr/>
          <a:lstStyle/>
          <a:p>
            <a:pPr/>
            <a:r>
              <a:t>Wardrop Equilibria</a:t>
            </a:r>
          </a:p>
        </p:txBody>
      </p:sp>
    </p:spTree>
  </p:cSld>
  <p:clrMapOvr>
    <a:masterClrMapping/>
  </p:clrMapOvr>
  <p:transition xmlns:p14="http://schemas.microsoft.com/office/powerpoint/2010/main" spd="med" advClick="1" p14:dur="1000"/>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Shape 165"/>
          <p:cNvSpPr/>
          <p:nvPr>
            <p:ph type="title"/>
          </p:nvPr>
        </p:nvSpPr>
        <p:spPr>
          <a:prstGeom prst="rect">
            <a:avLst/>
          </a:prstGeom>
        </p:spPr>
        <p:txBody>
          <a:bodyPr/>
          <a:lstStyle/>
          <a:p>
            <a:pPr/>
            <a:r>
              <a:t>Wardrop - Introduction</a:t>
            </a:r>
          </a:p>
        </p:txBody>
      </p:sp>
      <p:sp>
        <p:nvSpPr>
          <p:cNvPr id="166" name="Shape 166"/>
          <p:cNvSpPr/>
          <p:nvPr>
            <p:ph type="body" idx="1"/>
          </p:nvPr>
        </p:nvSpPr>
        <p:spPr>
          <a:prstGeom prst="rect">
            <a:avLst/>
          </a:prstGeom>
        </p:spPr>
        <p:txBody>
          <a:bodyPr/>
          <a:lstStyle/>
          <a:p>
            <a:pPr marL="422275" indent="-422275" defTabSz="554990">
              <a:spcBef>
                <a:spcPts val="3900"/>
              </a:spcBef>
              <a:defRPr sz="3420"/>
            </a:pPr>
            <a:r>
              <a:t>User Equilibrium (UE)</a:t>
            </a:r>
          </a:p>
          <a:p>
            <a:pPr lvl="1" marL="750711" indent="-328436" defTabSz="554990">
              <a:spcBef>
                <a:spcPts val="3000"/>
              </a:spcBef>
              <a:defRPr sz="2660"/>
            </a:pPr>
            <a:r>
              <a:t>no traveler can improve their travel time by unilaterally changing routes.</a:t>
            </a:r>
          </a:p>
          <a:p>
            <a:pPr marL="422275" indent="-422275" defTabSz="554990">
              <a:spcBef>
                <a:spcPts val="3900"/>
              </a:spcBef>
              <a:defRPr sz="3420"/>
            </a:pPr>
            <a:r>
              <a:t>System Optimum (SO)</a:t>
            </a:r>
          </a:p>
          <a:p>
            <a:pPr lvl="1" marL="750711" indent="-328436" defTabSz="554990">
              <a:spcBef>
                <a:spcPts val="3000"/>
              </a:spcBef>
              <a:defRPr sz="2660"/>
            </a:pPr>
            <a:r>
              <a:t>average trip cost is minimized across all travelers. (travelers may be able to improve their travel time by changing routes)</a:t>
            </a:r>
          </a:p>
          <a:p>
            <a:pPr marL="422275" indent="-422275" defTabSz="554990">
              <a:spcBef>
                <a:spcPts val="3900"/>
              </a:spcBef>
              <a:defRPr sz="3420"/>
            </a:pPr>
            <a:r>
              <a:t>Stochastic User Equilibrium (SUE)</a:t>
            </a:r>
          </a:p>
          <a:p>
            <a:pPr lvl="1" marL="750711" indent="-328436" defTabSz="554990">
              <a:spcBef>
                <a:spcPts val="3000"/>
              </a:spcBef>
              <a:defRPr sz="2660"/>
            </a:pPr>
            <a:r>
              <a:t>no traveler believes that they can improve their travel time by unilaterally changing routes. </a:t>
            </a:r>
          </a:p>
        </p:txBody>
      </p:sp>
      <p:sp>
        <p:nvSpPr>
          <p:cNvPr id="167" name="Shape 167"/>
          <p:cNvSpPr/>
          <p:nvPr/>
        </p:nvSpPr>
        <p:spPr>
          <a:xfrm>
            <a:off x="5750839" y="8851900"/>
            <a:ext cx="1503122" cy="279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200"/>
            </a:lvl1pPr>
          </a:lstStyle>
          <a:p>
            <a:pPr/>
            <a:r>
              <a:t>definitions: [SHEFFI]</a:t>
            </a:r>
          </a:p>
        </p:txBody>
      </p:sp>
    </p:spTree>
  </p:cSld>
  <p:clrMapOvr>
    <a:masterClrMapping/>
  </p:clrMapOvr>
  <p:transition xmlns:p14="http://schemas.microsoft.com/office/powerpoint/2010/main" spd="med" advClick="1" p14:dur="1000"/>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Shape 169"/>
          <p:cNvSpPr/>
          <p:nvPr>
            <p:ph type="title"/>
          </p:nvPr>
        </p:nvSpPr>
        <p:spPr>
          <a:prstGeom prst="rect">
            <a:avLst/>
          </a:prstGeom>
        </p:spPr>
        <p:txBody>
          <a:bodyPr/>
          <a:lstStyle/>
          <a:p>
            <a:pPr/>
            <a:r>
              <a:t>First Principle: User Equilibrium</a:t>
            </a:r>
          </a:p>
        </p:txBody>
      </p:sp>
      <p:sp>
        <p:nvSpPr>
          <p:cNvPr id="170" name="Shape 170"/>
          <p:cNvSpPr/>
          <p:nvPr>
            <p:ph type="body" idx="1"/>
          </p:nvPr>
        </p:nvSpPr>
        <p:spPr>
          <a:prstGeom prst="rect">
            <a:avLst/>
          </a:prstGeom>
        </p:spPr>
        <p:txBody>
          <a:bodyPr/>
          <a:lstStyle/>
          <a:p>
            <a:pPr/>
            <a:r>
              <a:t>"Under equilibrium conditions traffic arranges itself in congested networks such that all used routes between an O–D pair have equal and minimum costs while all unused routes have greater or equal costs.”</a:t>
            </a:r>
          </a:p>
          <a:p>
            <a:pPr/>
            <a:r>
              <a:t>Attempts to model the behavior of individual drivers as they try to minimize their own trip costs</a:t>
            </a:r>
          </a:p>
        </p:txBody>
      </p:sp>
    </p:spTree>
  </p:cSld>
  <p:clrMapOvr>
    <a:masterClrMapping/>
  </p:clrMapOvr>
  <p:transition xmlns:p14="http://schemas.microsoft.com/office/powerpoint/2010/main" spd="med" advClick="1" p14:dur="1000"/>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2" name="Shape 172"/>
          <p:cNvSpPr/>
          <p:nvPr>
            <p:ph type="title"/>
          </p:nvPr>
        </p:nvSpPr>
        <p:spPr>
          <a:prstGeom prst="rect">
            <a:avLst/>
          </a:prstGeom>
        </p:spPr>
        <p:txBody>
          <a:bodyPr/>
          <a:lstStyle/>
          <a:p>
            <a:pPr/>
            <a:r>
              <a:t>Second Principle: System Optimum</a:t>
            </a:r>
          </a:p>
        </p:txBody>
      </p:sp>
      <p:sp>
        <p:nvSpPr>
          <p:cNvPr id="173" name="Shape 173"/>
          <p:cNvSpPr/>
          <p:nvPr>
            <p:ph type="body" idx="1"/>
          </p:nvPr>
        </p:nvSpPr>
        <p:spPr>
          <a:prstGeom prst="rect">
            <a:avLst/>
          </a:prstGeom>
        </p:spPr>
        <p:txBody>
          <a:bodyPr/>
          <a:lstStyle/>
          <a:p>
            <a:pPr/>
            <a:r>
              <a:t>"Under social equilibrium conditions traffic should be arranged in congested networks in such a way that the average (or total) travel cost is minimized.”</a:t>
            </a:r>
          </a:p>
          <a:p>
            <a:pPr/>
            <a:r>
              <a:t>Presented as a design principle for transport planners</a:t>
            </a:r>
          </a:p>
        </p:txBody>
      </p:sp>
    </p:spTree>
  </p:cSld>
  <p:clrMapOvr>
    <a:masterClrMapping/>
  </p:clrMapOvr>
  <p:transition xmlns:p14="http://schemas.microsoft.com/office/powerpoint/2010/main" spd="med" advClick="1" p14:dur="1000"/>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Shape 175"/>
          <p:cNvSpPr/>
          <p:nvPr>
            <p:ph type="body" idx="14"/>
          </p:nvPr>
        </p:nvSpPr>
        <p:spPr>
          <a:xfrm>
            <a:off x="1270000" y="3975100"/>
            <a:ext cx="10464800" cy="1270001"/>
          </a:xfrm>
          <a:prstGeom prst="rect">
            <a:avLst/>
          </a:prstGeom>
        </p:spPr>
        <p:txBody>
          <a:bodyPr/>
          <a:lstStyle/>
          <a:p>
            <a:pPr/>
            <a:r>
              <a:t>The resulting network flows from optimizing via UE or SO will differ.</a:t>
            </a:r>
          </a:p>
        </p:txBody>
      </p:sp>
    </p:spTree>
  </p:cSld>
  <p:clrMapOvr>
    <a:masterClrMapping/>
  </p:clrMapOvr>
  <p:transition xmlns:p14="http://schemas.microsoft.com/office/powerpoint/2010/main" spd="med" advClick="1" p14:dur="1000"/>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Shape 177"/>
          <p:cNvSpPr/>
          <p:nvPr>
            <p:ph type="title"/>
          </p:nvPr>
        </p:nvSpPr>
        <p:spPr>
          <a:prstGeom prst="rect">
            <a:avLst/>
          </a:prstGeom>
        </p:spPr>
        <p:txBody>
          <a:bodyPr/>
          <a:lstStyle/>
          <a:p>
            <a:pPr/>
            <a:r>
              <a:t>Cost Functions</a:t>
            </a:r>
          </a:p>
        </p:txBody>
      </p:sp>
      <p:sp>
        <p:nvSpPr>
          <p:cNvPr id="178" name="Shape 178"/>
          <p:cNvSpPr/>
          <p:nvPr>
            <p:ph type="body" idx="1"/>
          </p:nvPr>
        </p:nvSpPr>
        <p:spPr>
          <a:prstGeom prst="rect">
            <a:avLst/>
          </a:prstGeom>
        </p:spPr>
        <p:txBody>
          <a:bodyPr/>
          <a:lstStyle/>
          <a:p>
            <a:pPr/>
            <a:r>
              <a:t>We will define static Traffic Assignment cost-flow functions </a:t>
            </a:r>
            <a:r>
              <a:rPr b="1" i="1">
                <a:latin typeface="Helvetica"/>
                <a:ea typeface="Helvetica"/>
                <a:cs typeface="Helvetica"/>
                <a:sym typeface="Helvetica"/>
              </a:rPr>
              <a:t>C(V</a:t>
            </a:r>
            <a:r>
              <a:rPr b="1" baseline="-5999" i="1" sz="3500">
                <a:latin typeface="Helvetica"/>
                <a:ea typeface="Helvetica"/>
                <a:cs typeface="Helvetica"/>
                <a:sym typeface="Helvetica"/>
              </a:rPr>
              <a:t>a</a:t>
            </a:r>
            <a:r>
              <a:rPr b="1" i="1" sz="3400">
                <a:latin typeface="Helvetica"/>
                <a:ea typeface="Helvetica"/>
                <a:cs typeface="Helvetica"/>
                <a:sym typeface="Helvetica"/>
              </a:rPr>
              <a:t>)</a:t>
            </a:r>
            <a:r>
              <a:t> with parameters for edge capacity </a:t>
            </a:r>
            <a:r>
              <a:rPr b="1" i="1">
                <a:latin typeface="Helvetica"/>
                <a:ea typeface="Helvetica"/>
                <a:cs typeface="Helvetica"/>
                <a:sym typeface="Helvetica"/>
              </a:rPr>
              <a:t>Q</a:t>
            </a:r>
            <a:r>
              <a:rPr b="1" baseline="-5999" i="1">
                <a:latin typeface="Helvetica"/>
                <a:ea typeface="Helvetica"/>
                <a:cs typeface="Helvetica"/>
                <a:sym typeface="Helvetica"/>
              </a:rPr>
              <a:t>s</a:t>
            </a:r>
            <a:r>
              <a:t>, speed </a:t>
            </a:r>
            <a:r>
              <a:rPr b="1" i="1">
                <a:latin typeface="Helvetica"/>
                <a:ea typeface="Helvetica"/>
                <a:cs typeface="Helvetica"/>
                <a:sym typeface="Helvetica"/>
              </a:rPr>
              <a:t>t</a:t>
            </a:r>
            <a:r>
              <a:rPr b="1" baseline="-5999" i="1">
                <a:latin typeface="Helvetica"/>
                <a:ea typeface="Helvetica"/>
                <a:cs typeface="Helvetica"/>
                <a:sym typeface="Helvetica"/>
              </a:rPr>
              <a:t>0</a:t>
            </a:r>
            <a:r>
              <a:t> (at free flow, aka no “resistance”) for the assigned traffic flow </a:t>
            </a:r>
            <a:r>
              <a:rPr b="1" i="1">
                <a:latin typeface="Helvetica"/>
                <a:ea typeface="Helvetica"/>
                <a:cs typeface="Helvetica"/>
                <a:sym typeface="Helvetica"/>
              </a:rPr>
              <a:t>V</a:t>
            </a:r>
            <a:r>
              <a:rPr b="1" baseline="-5999" i="1">
                <a:latin typeface="Helvetica"/>
                <a:ea typeface="Helvetica"/>
                <a:cs typeface="Helvetica"/>
                <a:sym typeface="Helvetica"/>
              </a:rPr>
              <a:t>a</a:t>
            </a:r>
            <a:r>
              <a:t>.</a:t>
            </a:r>
          </a:p>
          <a:p>
            <a:pPr/>
            <a:r>
              <a:t>Many cost-flow functions have been proposed for static assignment.</a:t>
            </a:r>
          </a:p>
          <a:p>
            <a:pPr/>
            <a:r>
              <a:t>These carry the assumption that we are modeling steady-state conditions.</a:t>
            </a:r>
          </a:p>
        </p:txBody>
      </p:sp>
    </p:spTree>
  </p:cSld>
  <p:clrMapOvr>
    <a:masterClrMapping/>
  </p:clrMapOvr>
  <p:transition xmlns:p14="http://schemas.microsoft.com/office/powerpoint/2010/main" spd="med" advClick="1" p14:dur="1000"/>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3" name="Shape 123"/>
          <p:cNvSpPr/>
          <p:nvPr>
            <p:ph type="body" idx="14"/>
          </p:nvPr>
        </p:nvSpPr>
        <p:spPr>
          <a:xfrm>
            <a:off x="1270000" y="3098800"/>
            <a:ext cx="10464800" cy="3022601"/>
          </a:xfrm>
          <a:prstGeom prst="rect">
            <a:avLst/>
          </a:prstGeom>
        </p:spPr>
        <p:txBody>
          <a:bodyPr/>
          <a:lstStyle/>
          <a:p>
            <a:pPr/>
            <a:r>
              <a:t>Question</a:t>
            </a:r>
          </a:p>
          <a:p>
            <a:pPr/>
          </a:p>
          <a:p>
            <a:pPr/>
            <a:r>
              <a:t>How can we accurately assign drivers to routes on a transportation network in a way which is optimal for some system-wide equilibrium?</a:t>
            </a:r>
          </a:p>
        </p:txBody>
      </p:sp>
    </p:spTree>
  </p:cSld>
  <p:clrMapOvr>
    <a:masterClrMapping/>
  </p:clrMapOvr>
  <p:transition xmlns:p14="http://schemas.microsoft.com/office/powerpoint/2010/main" spd="med" advClick="1" p14:dur="1000"/>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Shape 180"/>
          <p:cNvSpPr/>
          <p:nvPr>
            <p:ph type="title"/>
          </p:nvPr>
        </p:nvSpPr>
        <p:spPr>
          <a:prstGeom prst="rect">
            <a:avLst/>
          </a:prstGeom>
        </p:spPr>
        <p:txBody>
          <a:bodyPr/>
          <a:lstStyle/>
          <a:p>
            <a:pPr/>
            <a:r>
              <a:t>Cost Function Properties</a:t>
            </a:r>
          </a:p>
        </p:txBody>
      </p:sp>
      <p:sp>
        <p:nvSpPr>
          <p:cNvPr id="181" name="Shape 181"/>
          <p:cNvSpPr/>
          <p:nvPr>
            <p:ph type="body" idx="1"/>
          </p:nvPr>
        </p:nvSpPr>
        <p:spPr>
          <a:prstGeom prst="rect">
            <a:avLst/>
          </a:prstGeom>
        </p:spPr>
        <p:txBody>
          <a:bodyPr/>
          <a:lstStyle/>
          <a:p>
            <a:pPr/>
            <a:r>
              <a:t>Should produce realistic results</a:t>
            </a:r>
          </a:p>
          <a:p>
            <a:pPr/>
            <a:r>
              <a:t>Continuous, differentiable, non-decreasing, and monotonic</a:t>
            </a:r>
          </a:p>
          <a:p>
            <a:pPr/>
            <a:r>
              <a:t>Should allow the existence of an overflow region which is computable</a:t>
            </a:r>
          </a:p>
        </p:txBody>
      </p:sp>
    </p:spTree>
  </p:cSld>
  <p:clrMapOvr>
    <a:masterClrMapping/>
  </p:clrMapOvr>
  <p:transition xmlns:p14="http://schemas.microsoft.com/office/powerpoint/2010/main" spd="med" advClick="1" p14:dur="1000"/>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3" name="Shape 183"/>
          <p:cNvSpPr/>
          <p:nvPr>
            <p:ph type="title"/>
          </p:nvPr>
        </p:nvSpPr>
        <p:spPr>
          <a:xfrm>
            <a:off x="1270000" y="2473309"/>
            <a:ext cx="10464800" cy="876949"/>
          </a:xfrm>
          <a:prstGeom prst="rect">
            <a:avLst/>
          </a:prstGeom>
        </p:spPr>
        <p:txBody>
          <a:bodyPr/>
          <a:lstStyle/>
          <a:p>
            <a:pPr>
              <a:defRPr sz="4800"/>
            </a:pPr>
            <a:r>
              <a:t>t = t0 exp(V/Q</a:t>
            </a:r>
            <a:r>
              <a:rPr baseline="-5999"/>
              <a:t>s</a:t>
            </a:r>
            <a:r>
              <a:t>)</a:t>
            </a:r>
          </a:p>
        </p:txBody>
      </p:sp>
      <p:sp>
        <p:nvSpPr>
          <p:cNvPr id="184" name="Shape 184"/>
          <p:cNvSpPr/>
          <p:nvPr/>
        </p:nvSpPr>
        <p:spPr>
          <a:xfrm>
            <a:off x="1270000" y="342900"/>
            <a:ext cx="4530834" cy="186639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defTabSz="473201">
              <a:defRPr sz="1944"/>
            </a:pPr>
            <a:r>
              <a:t>V</a:t>
            </a:r>
            <a:r>
              <a:rPr baseline="-5999"/>
              <a:t>a</a:t>
            </a:r>
            <a:r>
              <a:t>: Flow in vehicles per unit time</a:t>
            </a:r>
          </a:p>
          <a:p>
            <a:pPr defTabSz="473201">
              <a:defRPr sz="1944"/>
            </a:pPr>
            <a:r>
              <a:t>C(V</a:t>
            </a:r>
            <a:r>
              <a:rPr baseline="-5999"/>
              <a:t>a</a:t>
            </a:r>
            <a:r>
              <a:t>): Cost-Flow Function</a:t>
            </a:r>
          </a:p>
          <a:p>
            <a:pPr defTabSz="473201">
              <a:defRPr sz="1944"/>
            </a:pPr>
            <a:r>
              <a:t>Q</a:t>
            </a:r>
            <a:r>
              <a:rPr baseline="-5999"/>
              <a:t>s</a:t>
            </a:r>
            <a:r>
              <a:t>: Steady-state link capacity</a:t>
            </a:r>
          </a:p>
          <a:p>
            <a:pPr defTabSz="473201">
              <a:defRPr sz="1944"/>
            </a:pPr>
            <a:r>
              <a:t>t</a:t>
            </a:r>
            <a:r>
              <a:rPr baseline="-5999"/>
              <a:t>0</a:t>
            </a:r>
            <a:r>
              <a:t>: Free-flow link travel time</a:t>
            </a:r>
          </a:p>
          <a:p>
            <a:pPr defTabSz="473201">
              <a:defRPr sz="1944"/>
            </a:pPr>
            <a:r>
              <a:t>t: Travel-time per unit distance</a:t>
            </a:r>
          </a:p>
          <a:p>
            <a:pPr defTabSz="473201">
              <a:defRPr sz="1944"/>
            </a:pPr>
            <a:r>
              <a:t>α, ß: calibration parameters</a:t>
            </a:r>
          </a:p>
        </p:txBody>
      </p:sp>
      <p:sp>
        <p:nvSpPr>
          <p:cNvPr id="185" name="Shape 185"/>
          <p:cNvSpPr/>
          <p:nvPr/>
        </p:nvSpPr>
        <p:spPr>
          <a:xfrm>
            <a:off x="5765275" y="342900"/>
            <a:ext cx="5969854" cy="186639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defTabSz="514095">
              <a:defRPr sz="4752"/>
            </a:lvl1pPr>
          </a:lstStyle>
          <a:p>
            <a:pPr/>
            <a:r>
              <a:t>Smock (1962): Detroit Transportation Study</a:t>
            </a:r>
          </a:p>
        </p:txBody>
      </p:sp>
      <p:graphicFrame>
        <p:nvGraphicFramePr>
          <p:cNvPr id="186" name="Chart 186"/>
          <p:cNvGraphicFramePr/>
          <p:nvPr/>
        </p:nvGraphicFramePr>
        <p:xfrm>
          <a:off x="2807449" y="4371487"/>
          <a:ext cx="6876024" cy="4051301"/>
        </p:xfrm>
        <a:graphic xmlns:a="http://schemas.openxmlformats.org/drawingml/2006/main">
          <a:graphicData uri="http://schemas.openxmlformats.org/drawingml/2006/chart">
            <c:chart xmlns:c="http://schemas.openxmlformats.org/drawingml/2006/chart" r:id="rId2"/>
          </a:graphicData>
        </a:graphic>
      </p:graphicFrame>
      <p:sp>
        <p:nvSpPr>
          <p:cNvPr id="187" name="Shape 187"/>
          <p:cNvSpPr/>
          <p:nvPr/>
        </p:nvSpPr>
        <p:spPr>
          <a:xfrm>
            <a:off x="1270000" y="3439645"/>
            <a:ext cx="10464800" cy="48594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defTabSz="303783">
              <a:defRPr sz="2496"/>
            </a:lvl1pPr>
          </a:lstStyle>
          <a:p>
            <a:pPr/>
            <a:r>
              <a:t>using t0 = 25mph, Q=200</a:t>
            </a:r>
          </a:p>
        </p:txBody>
      </p:sp>
    </p:spTree>
  </p:cSld>
  <p:clrMapOvr>
    <a:masterClrMapping/>
  </p:clrMapOvr>
  <p:transition xmlns:p14="http://schemas.microsoft.com/office/powerpoint/2010/main" spd="med" advClick="1" p14:dur="1000"/>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Shape 189"/>
          <p:cNvSpPr/>
          <p:nvPr/>
        </p:nvSpPr>
        <p:spPr>
          <a:xfrm>
            <a:off x="1270000" y="342900"/>
            <a:ext cx="4530834" cy="186639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defTabSz="473201">
              <a:defRPr sz="1944"/>
            </a:pPr>
            <a:r>
              <a:t>V</a:t>
            </a:r>
            <a:r>
              <a:rPr baseline="-5999"/>
              <a:t>a</a:t>
            </a:r>
            <a:r>
              <a:t>: Flow in vehicles per unit time</a:t>
            </a:r>
          </a:p>
          <a:p>
            <a:pPr defTabSz="473201">
              <a:defRPr sz="1944"/>
            </a:pPr>
            <a:r>
              <a:t>C(V</a:t>
            </a:r>
            <a:r>
              <a:rPr baseline="-5999"/>
              <a:t>a</a:t>
            </a:r>
            <a:r>
              <a:t>): Cost-Flow Function</a:t>
            </a:r>
          </a:p>
          <a:p>
            <a:pPr defTabSz="473201">
              <a:defRPr sz="1944"/>
            </a:pPr>
            <a:r>
              <a:t>Q</a:t>
            </a:r>
            <a:r>
              <a:rPr baseline="-5999"/>
              <a:t>s</a:t>
            </a:r>
            <a:r>
              <a:t>: Steady-state link capacity</a:t>
            </a:r>
          </a:p>
          <a:p>
            <a:pPr defTabSz="473201">
              <a:defRPr sz="1944"/>
            </a:pPr>
            <a:r>
              <a:t>t</a:t>
            </a:r>
            <a:r>
              <a:rPr baseline="-5999"/>
              <a:t>0</a:t>
            </a:r>
            <a:r>
              <a:t>: Free-flow link travel time</a:t>
            </a:r>
          </a:p>
          <a:p>
            <a:pPr defTabSz="473201">
              <a:defRPr sz="1944"/>
            </a:pPr>
            <a:r>
              <a:t>t: Travel-time per unit distance</a:t>
            </a:r>
          </a:p>
          <a:p>
            <a:pPr defTabSz="473201">
              <a:defRPr sz="1944"/>
            </a:pPr>
            <a:r>
              <a:t>α, ß: calibration parameters</a:t>
            </a:r>
          </a:p>
        </p:txBody>
      </p:sp>
      <p:sp>
        <p:nvSpPr>
          <p:cNvPr id="190" name="Shape 190"/>
          <p:cNvSpPr/>
          <p:nvPr/>
        </p:nvSpPr>
        <p:spPr>
          <a:xfrm>
            <a:off x="5765275" y="342900"/>
            <a:ext cx="5969854" cy="186639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5400"/>
            </a:lvl1pPr>
          </a:lstStyle>
          <a:p>
            <a:pPr/>
            <a:r>
              <a:t>Overgaard (1967)</a:t>
            </a:r>
          </a:p>
        </p:txBody>
      </p:sp>
      <p:sp>
        <p:nvSpPr>
          <p:cNvPr id="191" name="Shape 191"/>
          <p:cNvSpPr/>
          <p:nvPr/>
        </p:nvSpPr>
        <p:spPr>
          <a:xfrm>
            <a:off x="1270000" y="3439645"/>
            <a:ext cx="10464800" cy="48594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defTabSz="303783">
              <a:defRPr sz="2496"/>
            </a:lvl1pPr>
          </a:lstStyle>
          <a:p>
            <a:pPr/>
            <a:r>
              <a:t>using t0 = 25mph, Q=200, α=0.15, ß=4</a:t>
            </a:r>
          </a:p>
        </p:txBody>
      </p:sp>
      <p:sp>
        <p:nvSpPr>
          <p:cNvPr id="192" name="Shape 192"/>
          <p:cNvSpPr/>
          <p:nvPr/>
        </p:nvSpPr>
        <p:spPr>
          <a:xfrm>
            <a:off x="1270000" y="2473309"/>
            <a:ext cx="10464800" cy="87694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defRPr sz="4800"/>
            </a:pPr>
            <a:r>
              <a:t>t = t</a:t>
            </a:r>
            <a:r>
              <a:rPr baseline="-5999"/>
              <a:t>0</a:t>
            </a:r>
            <a:r>
              <a:t>α</a:t>
            </a:r>
            <a:r>
              <a:rPr baseline="31999"/>
              <a:t>ß(V/Q)</a:t>
            </a:r>
          </a:p>
        </p:txBody>
      </p:sp>
      <p:graphicFrame>
        <p:nvGraphicFramePr>
          <p:cNvPr id="193" name="Chart 193"/>
          <p:cNvGraphicFramePr/>
          <p:nvPr/>
        </p:nvGraphicFramePr>
        <p:xfrm>
          <a:off x="2352652" y="4405514"/>
          <a:ext cx="7891533" cy="4051301"/>
        </p:xfrm>
        <a:graphic xmlns:a="http://schemas.openxmlformats.org/drawingml/2006/main">
          <a:graphicData uri="http://schemas.openxmlformats.org/drawingml/2006/chart">
            <c:chart xmlns:c="http://schemas.openxmlformats.org/drawingml/2006/chart" r:id="rId2"/>
          </a:graphicData>
        </a:graphic>
      </p:graphicFrame>
    </p:spTree>
  </p:cSld>
  <p:clrMapOvr>
    <a:masterClrMapping/>
  </p:clrMapOvr>
  <p:transition xmlns:p14="http://schemas.microsoft.com/office/powerpoint/2010/main" spd="med" advClick="1" p14:dur="1000"/>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5" name="Shape 195"/>
          <p:cNvSpPr/>
          <p:nvPr/>
        </p:nvSpPr>
        <p:spPr>
          <a:xfrm>
            <a:off x="1270000" y="342900"/>
            <a:ext cx="4530834" cy="186639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defTabSz="473201">
              <a:defRPr sz="1944"/>
            </a:pPr>
            <a:r>
              <a:t>V</a:t>
            </a:r>
            <a:r>
              <a:rPr baseline="-5999"/>
              <a:t>a</a:t>
            </a:r>
            <a:r>
              <a:t>: Flow in vehicles per unit time</a:t>
            </a:r>
          </a:p>
          <a:p>
            <a:pPr defTabSz="473201">
              <a:defRPr sz="1944"/>
            </a:pPr>
            <a:r>
              <a:t>C(V</a:t>
            </a:r>
            <a:r>
              <a:rPr baseline="-5999"/>
              <a:t>a</a:t>
            </a:r>
            <a:r>
              <a:t>): Cost-Flow Function</a:t>
            </a:r>
          </a:p>
          <a:p>
            <a:pPr defTabSz="473201">
              <a:defRPr sz="1944"/>
            </a:pPr>
            <a:r>
              <a:t>Q</a:t>
            </a:r>
            <a:r>
              <a:rPr baseline="-5999"/>
              <a:t>s</a:t>
            </a:r>
            <a:r>
              <a:t>: Steady-state link capacity</a:t>
            </a:r>
          </a:p>
          <a:p>
            <a:pPr defTabSz="473201">
              <a:defRPr sz="1944"/>
            </a:pPr>
            <a:r>
              <a:t>t</a:t>
            </a:r>
            <a:r>
              <a:rPr baseline="-5999"/>
              <a:t>0</a:t>
            </a:r>
            <a:r>
              <a:t>: Free-flow link travel time</a:t>
            </a:r>
          </a:p>
          <a:p>
            <a:pPr defTabSz="473201">
              <a:defRPr sz="1944"/>
            </a:pPr>
            <a:r>
              <a:t>t: Travel-time per unit distance</a:t>
            </a:r>
          </a:p>
          <a:p>
            <a:pPr defTabSz="473201">
              <a:defRPr sz="1944"/>
            </a:pPr>
            <a:r>
              <a:t>α, ß: calibration parameters</a:t>
            </a:r>
          </a:p>
        </p:txBody>
      </p:sp>
      <p:sp>
        <p:nvSpPr>
          <p:cNvPr id="196" name="Shape 196"/>
          <p:cNvSpPr/>
          <p:nvPr/>
        </p:nvSpPr>
        <p:spPr>
          <a:xfrm>
            <a:off x="5765275" y="342900"/>
            <a:ext cx="5969854" cy="186639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sz="5400"/>
            </a:lvl1pPr>
          </a:lstStyle>
          <a:p>
            <a:pPr/>
            <a:r>
              <a:t>Bureau of Public Lands (1964)</a:t>
            </a:r>
          </a:p>
        </p:txBody>
      </p:sp>
      <p:sp>
        <p:nvSpPr>
          <p:cNvPr id="197" name="Shape 197"/>
          <p:cNvSpPr/>
          <p:nvPr/>
        </p:nvSpPr>
        <p:spPr>
          <a:xfrm>
            <a:off x="1270000" y="3439645"/>
            <a:ext cx="10464800" cy="48594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defTabSz="303783">
              <a:defRPr sz="2496"/>
            </a:lvl1pPr>
          </a:lstStyle>
          <a:p>
            <a:pPr/>
            <a:r>
              <a:t>using t0 = 25mph, Q=200, α=0.15, ß=4</a:t>
            </a:r>
          </a:p>
        </p:txBody>
      </p:sp>
      <p:sp>
        <p:nvSpPr>
          <p:cNvPr id="198" name="Shape 198"/>
          <p:cNvSpPr/>
          <p:nvPr/>
        </p:nvSpPr>
        <p:spPr>
          <a:xfrm>
            <a:off x="1270000" y="2473309"/>
            <a:ext cx="10464800" cy="87694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defRPr sz="4800"/>
            </a:pPr>
            <a:r>
              <a:t>t = t</a:t>
            </a:r>
            <a:r>
              <a:rPr baseline="-5999"/>
              <a:t>0 </a:t>
            </a:r>
            <a:r>
              <a:t>[1 + α(V/Q)</a:t>
            </a:r>
            <a:r>
              <a:rPr baseline="31999"/>
              <a:t>ß</a:t>
            </a:r>
            <a:r>
              <a:t>]</a:t>
            </a:r>
          </a:p>
        </p:txBody>
      </p:sp>
      <p:graphicFrame>
        <p:nvGraphicFramePr>
          <p:cNvPr id="199" name="Chart 199"/>
          <p:cNvGraphicFramePr/>
          <p:nvPr/>
        </p:nvGraphicFramePr>
        <p:xfrm>
          <a:off x="2681684" y="4124325"/>
          <a:ext cx="6986291" cy="4051300"/>
        </p:xfrm>
        <a:graphic xmlns:a="http://schemas.openxmlformats.org/drawingml/2006/main">
          <a:graphicData uri="http://schemas.openxmlformats.org/drawingml/2006/chart">
            <c:chart xmlns:c="http://schemas.openxmlformats.org/drawingml/2006/chart" r:id="rId2"/>
          </a:graphicData>
        </a:graphic>
      </p:graphicFrame>
    </p:spTree>
  </p:cSld>
  <p:clrMapOvr>
    <a:masterClrMapping/>
  </p:clrMapOvr>
  <p:transition xmlns:p14="http://schemas.microsoft.com/office/powerpoint/2010/main" spd="med" advClick="1" p14:dur="1000"/>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1" name="Shape 201"/>
          <p:cNvSpPr/>
          <p:nvPr>
            <p:ph type="title"/>
          </p:nvPr>
        </p:nvSpPr>
        <p:spPr>
          <a:prstGeom prst="rect">
            <a:avLst/>
          </a:prstGeom>
        </p:spPr>
        <p:txBody>
          <a:bodyPr/>
          <a:lstStyle/>
          <a:p>
            <a:pPr/>
            <a:r>
              <a:t>Stochastic Methods</a:t>
            </a:r>
          </a:p>
        </p:txBody>
      </p:sp>
      <p:sp>
        <p:nvSpPr>
          <p:cNvPr id="202" name="Shape 202"/>
          <p:cNvSpPr/>
          <p:nvPr>
            <p:ph type="body" idx="1"/>
          </p:nvPr>
        </p:nvSpPr>
        <p:spPr>
          <a:xfrm>
            <a:off x="952500" y="2603500"/>
            <a:ext cx="11099800" cy="5655221"/>
          </a:xfrm>
          <a:prstGeom prst="rect">
            <a:avLst/>
          </a:prstGeom>
        </p:spPr>
        <p:txBody>
          <a:bodyPr/>
          <a:lstStyle/>
          <a:p>
            <a:pPr/>
            <a:r>
              <a:t>"Having a random probability distribution or pattern that may be analysed statistically but may not be predicted precisely.”</a:t>
            </a:r>
          </a:p>
          <a:p>
            <a:pPr/>
            <a:r>
              <a:t>Monte Carlo: uses calculated engineering costs as the mean of a distribution for edge weights</a:t>
            </a:r>
          </a:p>
          <a:p>
            <a:pPr/>
            <a:r>
              <a:t>Proportional Method: creates a proportional distribution of routes</a:t>
            </a:r>
          </a:p>
        </p:txBody>
      </p:sp>
      <p:sp>
        <p:nvSpPr>
          <p:cNvPr id="203" name="Shape 203"/>
          <p:cNvSpPr/>
          <p:nvPr/>
        </p:nvSpPr>
        <p:spPr>
          <a:xfrm>
            <a:off x="952500" y="8566844"/>
            <a:ext cx="11099800" cy="45015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marL="444500" indent="-444500">
              <a:spcBef>
                <a:spcPts val="4200"/>
              </a:spcBef>
              <a:buSzPct val="75000"/>
              <a:buChar char="•"/>
              <a:defRPr sz="1200"/>
            </a:lvl1pPr>
          </a:lstStyle>
          <a:p>
            <a:pPr/>
            <a:r>
              <a:t>definition: [OXFORD]</a:t>
            </a:r>
          </a:p>
        </p:txBody>
      </p:sp>
    </p:spTree>
  </p:cSld>
  <p:clrMapOvr>
    <a:masterClrMapping/>
  </p:clrMapOvr>
  <p:transition xmlns:p14="http://schemas.microsoft.com/office/powerpoint/2010/main" spd="med" advClick="1" p14:dur="1000"/>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05" name="Screen Shot 2016-11-10 at 11.03.50 AM.png"/>
          <p:cNvPicPr>
            <a:picLocks noChangeAspect="1"/>
          </p:cNvPicPr>
          <p:nvPr>
            <p:ph type="pic" idx="13"/>
          </p:nvPr>
        </p:nvPicPr>
        <p:blipFill>
          <a:blip r:embed="rId2">
            <a:extLst/>
          </a:blip>
          <a:srcRect l="6508" t="0" r="6508" b="0"/>
          <a:stretch>
            <a:fillRect/>
          </a:stretch>
        </p:blipFill>
        <p:spPr>
          <a:xfrm>
            <a:off x="6718300" y="3632880"/>
            <a:ext cx="5334001" cy="4227740"/>
          </a:xfrm>
          <a:prstGeom prst="rect">
            <a:avLst/>
          </a:prstGeom>
        </p:spPr>
      </p:pic>
      <p:sp>
        <p:nvSpPr>
          <p:cNvPr id="206" name="Shape 206"/>
          <p:cNvSpPr/>
          <p:nvPr>
            <p:ph type="title"/>
          </p:nvPr>
        </p:nvSpPr>
        <p:spPr>
          <a:prstGeom prst="rect">
            <a:avLst/>
          </a:prstGeom>
        </p:spPr>
        <p:txBody>
          <a:bodyPr/>
          <a:lstStyle/>
          <a:p>
            <a:pPr/>
            <a:r>
              <a:t>Monte Carlo Simulation</a:t>
            </a:r>
          </a:p>
        </p:txBody>
      </p:sp>
      <p:sp>
        <p:nvSpPr>
          <p:cNvPr id="207" name="Shape 207"/>
          <p:cNvSpPr/>
          <p:nvPr>
            <p:ph type="body" sz="half" idx="1"/>
          </p:nvPr>
        </p:nvSpPr>
        <p:spPr>
          <a:prstGeom prst="rect">
            <a:avLst/>
          </a:prstGeom>
        </p:spPr>
        <p:txBody>
          <a:bodyPr/>
          <a:lstStyle/>
          <a:p>
            <a:pPr/>
            <a:r>
              <a:t>Compute Perceived costs for each link by sampling from the corresponding distributions of costs by means of random numbers</a:t>
            </a:r>
          </a:p>
          <a:p>
            <a:pPr/>
            <a:r>
              <a:t>Build the minimum perceived cost path from i to j and assign a portion of ij drivers to the current “shortest path”</a:t>
            </a:r>
          </a:p>
        </p:txBody>
      </p:sp>
    </p:spTree>
  </p:cSld>
  <p:clrMapOvr>
    <a:masterClrMapping/>
  </p:clrMapOvr>
  <p:transition xmlns:p14="http://schemas.microsoft.com/office/powerpoint/2010/main" spd="med" advClick="1" p14:dur="1000"/>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09" name="Screen Shot 2016-11-10 at 11.03.58 AM.png"/>
          <p:cNvPicPr>
            <a:picLocks noChangeAspect="1"/>
          </p:cNvPicPr>
          <p:nvPr>
            <p:ph type="pic" idx="13"/>
          </p:nvPr>
        </p:nvPicPr>
        <p:blipFill>
          <a:blip r:embed="rId2">
            <a:extLst/>
          </a:blip>
          <a:srcRect l="8279" t="0" r="8279" b="0"/>
          <a:stretch>
            <a:fillRect/>
          </a:stretch>
        </p:blipFill>
        <p:spPr>
          <a:xfrm>
            <a:off x="6718300" y="4184879"/>
            <a:ext cx="5334001" cy="3123742"/>
          </a:xfrm>
          <a:prstGeom prst="rect">
            <a:avLst/>
          </a:prstGeom>
        </p:spPr>
      </p:pic>
      <p:sp>
        <p:nvSpPr>
          <p:cNvPr id="210" name="Shape 210"/>
          <p:cNvSpPr/>
          <p:nvPr>
            <p:ph type="title"/>
          </p:nvPr>
        </p:nvSpPr>
        <p:spPr>
          <a:prstGeom prst="rect">
            <a:avLst/>
          </a:prstGeom>
        </p:spPr>
        <p:txBody>
          <a:bodyPr/>
          <a:lstStyle/>
          <a:p>
            <a:pPr/>
            <a:r>
              <a:t>Proportional Method</a:t>
            </a:r>
          </a:p>
        </p:txBody>
      </p:sp>
      <p:sp>
        <p:nvSpPr>
          <p:cNvPr id="211" name="Shape 211"/>
          <p:cNvSpPr/>
          <p:nvPr>
            <p:ph type="body" sz="half" idx="1"/>
          </p:nvPr>
        </p:nvSpPr>
        <p:spPr>
          <a:prstGeom prst="rect">
            <a:avLst/>
          </a:prstGeom>
        </p:spPr>
        <p:txBody>
          <a:bodyPr/>
          <a:lstStyle/>
          <a:p>
            <a:pPr/>
            <a:r>
              <a:t>For a given intersection, test the shortest path distance from the origin to the intersection on each of its inflows, and proportionally divide drivers with weight given to shorter paths to the inflows</a:t>
            </a:r>
          </a:p>
        </p:txBody>
      </p:sp>
    </p:spTree>
  </p:cSld>
  <p:clrMapOvr>
    <a:masterClrMapping/>
  </p:clrMapOvr>
  <p:transition xmlns:p14="http://schemas.microsoft.com/office/powerpoint/2010/main" spd="med" advClick="1" p14:dur="1000"/>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3" name="Shape 213"/>
          <p:cNvSpPr/>
          <p:nvPr>
            <p:ph type="title"/>
          </p:nvPr>
        </p:nvSpPr>
        <p:spPr>
          <a:prstGeom prst="rect">
            <a:avLst/>
          </a:prstGeom>
        </p:spPr>
        <p:txBody>
          <a:bodyPr/>
          <a:lstStyle/>
          <a:p>
            <a:pPr/>
            <a:r>
              <a:t>Stochastic Methods</a:t>
            </a:r>
          </a:p>
        </p:txBody>
      </p:sp>
      <p:sp>
        <p:nvSpPr>
          <p:cNvPr id="214" name="Shape 214"/>
          <p:cNvSpPr/>
          <p:nvPr>
            <p:ph type="body" idx="1"/>
          </p:nvPr>
        </p:nvSpPr>
        <p:spPr>
          <a:prstGeom prst="rect">
            <a:avLst/>
          </a:prstGeom>
        </p:spPr>
        <p:txBody>
          <a:bodyPr/>
          <a:lstStyle/>
          <a:p>
            <a:pPr/>
            <a:r>
              <a:t>Stochastic techniques are designed to help us better model user preferences and irrational behavior</a:t>
            </a:r>
          </a:p>
          <a:p>
            <a:pPr/>
            <a:r>
              <a:t>Many Dynamic Traffic Assignment methods rely on Stochastic User Equilibrium</a:t>
            </a:r>
          </a:p>
          <a:p>
            <a:pPr/>
            <a:r>
              <a:t>Both methods do not guarantee convergence</a:t>
            </a:r>
          </a:p>
        </p:txBody>
      </p:sp>
    </p:spTree>
  </p:cSld>
  <p:clrMapOvr>
    <a:masterClrMapping/>
  </p:clrMapOvr>
  <p:transition xmlns:p14="http://schemas.microsoft.com/office/powerpoint/2010/main" spd="med" advClick="1" p14:dur="1000"/>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6" name="Shape 216"/>
          <p:cNvSpPr/>
          <p:nvPr>
            <p:ph type="title"/>
          </p:nvPr>
        </p:nvSpPr>
        <p:spPr>
          <a:prstGeom prst="rect">
            <a:avLst/>
          </a:prstGeom>
        </p:spPr>
        <p:txBody>
          <a:bodyPr/>
          <a:lstStyle/>
          <a:p>
            <a:pPr/>
            <a:r>
              <a:t>Frank-Wolfe Algorithm</a:t>
            </a:r>
          </a:p>
        </p:txBody>
      </p:sp>
      <p:sp>
        <p:nvSpPr>
          <p:cNvPr id="217" name="Shape 217"/>
          <p:cNvSpPr/>
          <p:nvPr>
            <p:ph type="body" idx="1"/>
          </p:nvPr>
        </p:nvSpPr>
        <p:spPr>
          <a:prstGeom prst="rect">
            <a:avLst/>
          </a:prstGeom>
        </p:spPr>
        <p:txBody>
          <a:bodyPr/>
          <a:lstStyle/>
          <a:p>
            <a:pPr/>
            <a:r>
              <a:t>Iterative Linear Approximation Algorithm which uses gradient descent to find an optimal traffic assignment</a:t>
            </a:r>
          </a:p>
          <a:p>
            <a:pPr/>
            <a:r>
              <a:t>A general optimization technique</a:t>
            </a:r>
          </a:p>
          <a:p>
            <a:pPr/>
            <a:r>
              <a:t>Converges to Wardrop’s equilibrium</a:t>
            </a:r>
          </a:p>
        </p:txBody>
      </p:sp>
    </p:spTree>
  </p:cSld>
  <p:clrMapOvr>
    <a:masterClrMapping/>
  </p:clrMapOvr>
  <p:transition xmlns:p14="http://schemas.microsoft.com/office/powerpoint/2010/main" spd="med" advClick="1" p14:dur="1000"/>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9" name="Shape 219"/>
          <p:cNvSpPr/>
          <p:nvPr>
            <p:ph type="title"/>
          </p:nvPr>
        </p:nvSpPr>
        <p:spPr>
          <a:prstGeom prst="rect">
            <a:avLst/>
          </a:prstGeom>
        </p:spPr>
        <p:txBody>
          <a:bodyPr/>
          <a:lstStyle/>
          <a:p>
            <a:pPr/>
            <a:r>
              <a:t>Frank-Wolfe Algorithm</a:t>
            </a:r>
          </a:p>
        </p:txBody>
      </p:sp>
      <p:sp>
        <p:nvSpPr>
          <p:cNvPr id="220" name="Shape 220"/>
          <p:cNvSpPr/>
          <p:nvPr>
            <p:ph type="body" idx="1"/>
          </p:nvPr>
        </p:nvSpPr>
        <p:spPr>
          <a:xfrm>
            <a:off x="952500" y="2609850"/>
            <a:ext cx="11099800" cy="6286500"/>
          </a:xfrm>
          <a:prstGeom prst="rect">
            <a:avLst/>
          </a:prstGeom>
        </p:spPr>
        <p:txBody>
          <a:bodyPr/>
          <a:lstStyle/>
          <a:p>
            <a:pPr/>
            <a:r>
              <a:t>Is a method of successive averages, recursive and with the all-or-nothing assignment as its upper bound</a:t>
            </a:r>
          </a:p>
          <a:p>
            <a:pPr/>
            <a:r>
              <a:t>In each iteration, it produces a new flow on each link which is a function of the previous flow and the all-or-nothing flow (the flow assigned without consideration of congestion effects)</a:t>
            </a:r>
          </a:p>
        </p:txBody>
      </p:sp>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5" name="Shape 125"/>
          <p:cNvSpPr/>
          <p:nvPr>
            <p:ph type="title"/>
          </p:nvPr>
        </p:nvSpPr>
        <p:spPr>
          <a:prstGeom prst="rect">
            <a:avLst/>
          </a:prstGeom>
        </p:spPr>
        <p:txBody>
          <a:bodyPr/>
          <a:lstStyle/>
          <a:p>
            <a:pPr/>
            <a:r>
              <a:t>Contents</a:t>
            </a:r>
          </a:p>
        </p:txBody>
      </p:sp>
      <p:sp>
        <p:nvSpPr>
          <p:cNvPr id="126" name="Shape 126"/>
          <p:cNvSpPr/>
          <p:nvPr/>
        </p:nvSpPr>
        <p:spPr>
          <a:xfrm>
            <a:off x="952500" y="2971799"/>
            <a:ext cx="11099801" cy="556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r>
              <a:t>What is Traffic Assignment?</a:t>
            </a:r>
          </a:p>
          <a:p>
            <a:pPr algn="l"/>
            <a:r>
              <a:t>Traffic Assignment in detail</a:t>
            </a:r>
          </a:p>
          <a:p>
            <a:pPr lvl="1" algn="l"/>
            <a:r>
              <a:t>Overview</a:t>
            </a:r>
          </a:p>
          <a:p>
            <a:pPr lvl="1" algn="l"/>
            <a:r>
              <a:t>Wardrop Equilibria</a:t>
            </a:r>
          </a:p>
          <a:p>
            <a:pPr lvl="1" algn="l"/>
            <a:r>
              <a:t>Cost Functions</a:t>
            </a:r>
          </a:p>
          <a:p>
            <a:pPr lvl="1" algn="l"/>
            <a:r>
              <a:t>Stochastic Effects</a:t>
            </a:r>
          </a:p>
          <a:p>
            <a:pPr lvl="1" algn="l"/>
            <a:r>
              <a:t>Frank-Wolfe Algorithm</a:t>
            </a:r>
          </a:p>
          <a:p>
            <a:pPr algn="l"/>
            <a:r>
              <a:t>Project Implementation</a:t>
            </a:r>
          </a:p>
          <a:p>
            <a:pPr algn="l"/>
            <a:r>
              <a:t>Future Work</a:t>
            </a:r>
          </a:p>
          <a:p>
            <a:pPr algn="l"/>
            <a:r>
              <a:t>References</a:t>
            </a:r>
          </a:p>
        </p:txBody>
      </p:sp>
    </p:spTree>
  </p:cSld>
  <p:clrMapOvr>
    <a:masterClrMapping/>
  </p:clrMapOvr>
  <p:transition xmlns:p14="http://schemas.microsoft.com/office/powerpoint/2010/main" spd="med" advClick="1" p14:dur="1000"/>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22" name="Screen Shot 2016-11-10 at 11.57.39 AM.png"/>
          <p:cNvPicPr>
            <a:picLocks noChangeAspect="1"/>
          </p:cNvPicPr>
          <p:nvPr>
            <p:ph type="pic" idx="13"/>
          </p:nvPr>
        </p:nvPicPr>
        <p:blipFill>
          <a:blip r:embed="rId2">
            <a:extLst/>
          </a:blip>
          <a:srcRect l="0" t="0" r="0" b="0"/>
          <a:stretch>
            <a:fillRect/>
          </a:stretch>
        </p:blipFill>
        <p:spPr>
          <a:xfrm>
            <a:off x="1612900" y="767859"/>
            <a:ext cx="9779000" cy="4560282"/>
          </a:xfrm>
          <a:prstGeom prst="rect">
            <a:avLst/>
          </a:prstGeom>
        </p:spPr>
      </p:pic>
      <p:sp>
        <p:nvSpPr>
          <p:cNvPr id="223" name="Shape 223"/>
          <p:cNvSpPr/>
          <p:nvPr>
            <p:ph type="title"/>
          </p:nvPr>
        </p:nvSpPr>
        <p:spPr>
          <a:prstGeom prst="rect">
            <a:avLst/>
          </a:prstGeom>
        </p:spPr>
        <p:txBody>
          <a:bodyPr/>
          <a:lstStyle/>
          <a:p>
            <a:pPr/>
            <a:r>
              <a:t>Frank-Wolfe Algorithm</a:t>
            </a:r>
          </a:p>
        </p:txBody>
      </p:sp>
      <p:sp>
        <p:nvSpPr>
          <p:cNvPr id="224" name="Shape 224"/>
          <p:cNvSpPr/>
          <p:nvPr>
            <p:ph type="body" sz="quarter" idx="1"/>
          </p:nvPr>
        </p:nvSpPr>
        <p:spPr>
          <a:prstGeom prst="rect">
            <a:avLst/>
          </a:prstGeom>
        </p:spPr>
        <p:txBody>
          <a:bodyPr/>
          <a:lstStyle>
            <a:lvl1pPr>
              <a:defRPr sz="1200"/>
            </a:lvl1pPr>
          </a:lstStyle>
          <a:p>
            <a:pPr/>
            <a:r>
              <a:t>[ORTUZAR]</a:t>
            </a:r>
          </a:p>
        </p:txBody>
      </p:sp>
      <p:pic>
        <p:nvPicPr>
          <p:cNvPr id="225" name="Screen Shot 2016-11-10 at 1.05.23 PM.png"/>
          <p:cNvPicPr>
            <a:picLocks noChangeAspect="1"/>
          </p:cNvPicPr>
          <p:nvPr/>
        </p:nvPicPr>
        <p:blipFill>
          <a:blip r:embed="rId3">
            <a:extLst/>
          </a:blip>
          <a:stretch>
            <a:fillRect/>
          </a:stretch>
        </p:blipFill>
        <p:spPr>
          <a:xfrm>
            <a:off x="4911753" y="5471059"/>
            <a:ext cx="3181294" cy="993316"/>
          </a:xfrm>
          <a:prstGeom prst="rect">
            <a:avLst/>
          </a:prstGeom>
          <a:ln w="12700">
            <a:miter lim="400000"/>
          </a:ln>
        </p:spPr>
      </p:pic>
      <p:sp>
        <p:nvSpPr>
          <p:cNvPr id="226" name="Shape 226"/>
          <p:cNvSpPr/>
          <p:nvPr/>
        </p:nvSpPr>
        <p:spPr>
          <a:xfrm>
            <a:off x="4975758" y="6613731"/>
            <a:ext cx="3053284" cy="279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1200"/>
            </a:pPr>
            <a:r>
              <a:t>T</a:t>
            </a:r>
            <a:r>
              <a:rPr baseline="-5999"/>
              <a:t>ijr </a:t>
            </a:r>
            <a:r>
              <a:t>is the set of path flows which satisfy UE </a:t>
            </a:r>
            <a:r>
              <a:rPr baseline="-5999"/>
              <a:t> </a:t>
            </a:r>
          </a:p>
        </p:txBody>
      </p:sp>
      <p:pic>
        <p:nvPicPr>
          <p:cNvPr id="227" name="Screen Shot 2016-11-10 at 1.07.52 PM.png"/>
          <p:cNvPicPr>
            <a:picLocks noChangeAspect="1"/>
          </p:cNvPicPr>
          <p:nvPr/>
        </p:nvPicPr>
        <p:blipFill>
          <a:blip r:embed="rId4">
            <a:extLst/>
          </a:blip>
          <a:stretch>
            <a:fillRect/>
          </a:stretch>
        </p:blipFill>
        <p:spPr>
          <a:xfrm>
            <a:off x="8075735" y="5441019"/>
            <a:ext cx="3428704" cy="1053397"/>
          </a:xfrm>
          <a:prstGeom prst="rect">
            <a:avLst/>
          </a:prstGeom>
          <a:ln w="12700">
            <a:miter lim="400000"/>
          </a:ln>
        </p:spPr>
      </p:pic>
      <p:sp>
        <p:nvSpPr>
          <p:cNvPr id="228" name="Shape 228"/>
          <p:cNvSpPr/>
          <p:nvPr/>
        </p:nvSpPr>
        <p:spPr>
          <a:xfrm>
            <a:off x="8283232" y="6613731"/>
            <a:ext cx="3013711" cy="279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1200"/>
            </a:pPr>
            <a:r>
              <a:t>V</a:t>
            </a:r>
            <a:r>
              <a:rPr baseline="-5999"/>
              <a:t>a</a:t>
            </a:r>
            <a:r>
              <a:rPr baseline="31999"/>
              <a:t>AON</a:t>
            </a:r>
            <a:r>
              <a:t> is the all-or-nothing assignment of V</a:t>
            </a:r>
            <a:r>
              <a:rPr baseline="-5999"/>
              <a:t>a</a:t>
            </a:r>
          </a:p>
        </p:txBody>
      </p:sp>
      <p:sp>
        <p:nvSpPr>
          <p:cNvPr id="229" name="Shape 229"/>
          <p:cNvSpPr/>
          <p:nvPr/>
        </p:nvSpPr>
        <p:spPr>
          <a:xfrm>
            <a:off x="1578381" y="5578673"/>
            <a:ext cx="2995296" cy="889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600"/>
            </a:pPr>
            <a:r>
              <a:t>Relative Gap: RG()</a:t>
            </a:r>
          </a:p>
          <a:p>
            <a:pPr>
              <a:defRPr sz="2600"/>
            </a:pPr>
            <a:r>
              <a:t>Objective: Z()</a:t>
            </a:r>
          </a:p>
        </p:txBody>
      </p:sp>
    </p:spTree>
  </p:cSld>
  <p:clrMapOvr>
    <a:masterClrMapping/>
  </p:clrMapOvr>
  <p:transition xmlns:p14="http://schemas.microsoft.com/office/powerpoint/2010/main" spd="med" advClick="1" p14:dur="1000"/>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1" name="Shape 231"/>
          <p:cNvSpPr/>
          <p:nvPr>
            <p:ph type="title"/>
          </p:nvPr>
        </p:nvSpPr>
        <p:spPr>
          <a:prstGeom prst="rect">
            <a:avLst/>
          </a:prstGeom>
        </p:spPr>
        <p:txBody>
          <a:bodyPr/>
          <a:lstStyle/>
          <a:p>
            <a:pPr/>
            <a:r>
              <a:t>Project Implementation</a:t>
            </a:r>
          </a:p>
        </p:txBody>
      </p:sp>
      <p:sp>
        <p:nvSpPr>
          <p:cNvPr id="232" name="Shape 232"/>
          <p:cNvSpPr/>
          <p:nvPr>
            <p:ph type="body" idx="1"/>
          </p:nvPr>
        </p:nvSpPr>
        <p:spPr>
          <a:prstGeom prst="rect">
            <a:avLst/>
          </a:prstGeom>
        </p:spPr>
        <p:txBody>
          <a:bodyPr/>
          <a:lstStyle/>
          <a:p>
            <a:pPr/>
            <a:r>
              <a:t>C++ Simulation with parallelized Frank Wolfe algorithm</a:t>
            </a:r>
          </a:p>
          <a:p>
            <a:pPr/>
            <a:r>
              <a:t>User-selectable cost function</a:t>
            </a:r>
          </a:p>
          <a:p>
            <a:pPr/>
            <a:r>
              <a:t>Reads road network and trip matrix from file input</a:t>
            </a:r>
          </a:p>
        </p:txBody>
      </p:sp>
    </p:spTree>
  </p:cSld>
  <p:clrMapOvr>
    <a:masterClrMapping/>
  </p:clrMapOvr>
  <p:transition xmlns:p14="http://schemas.microsoft.com/office/powerpoint/2010/main" spd="med" advClick="1" p14:dur="1000"/>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4" name="Shape 234"/>
          <p:cNvSpPr/>
          <p:nvPr>
            <p:ph type="title"/>
          </p:nvPr>
        </p:nvSpPr>
        <p:spPr>
          <a:prstGeom prst="rect">
            <a:avLst/>
          </a:prstGeom>
        </p:spPr>
        <p:txBody>
          <a:bodyPr/>
          <a:lstStyle/>
          <a:p>
            <a:pPr lvl="1"/>
            <a:r>
              <a:t>Parallelized Frank-Wolfe</a:t>
            </a:r>
          </a:p>
        </p:txBody>
      </p:sp>
      <p:sp>
        <p:nvSpPr>
          <p:cNvPr id="235" name="Shape 235"/>
          <p:cNvSpPr/>
          <p:nvPr>
            <p:ph type="body" idx="1"/>
          </p:nvPr>
        </p:nvSpPr>
        <p:spPr>
          <a:prstGeom prst="rect">
            <a:avLst/>
          </a:prstGeom>
        </p:spPr>
        <p:txBody>
          <a:bodyPr/>
          <a:lstStyle/>
          <a:p>
            <a:pPr/>
            <a:r>
              <a:t>Parallel shortest path tree generation: creates a tree for each OD pair, using a label-correcting method, on each iteration</a:t>
            </a:r>
          </a:p>
          <a:p>
            <a:pPr/>
            <a:r>
              <a:t>Parallel edge weight modification in the Frank-Wolfe iterations for each OD pair flow, which modifies the shared, base transportation graph</a:t>
            </a:r>
          </a:p>
        </p:txBody>
      </p:sp>
    </p:spTree>
  </p:cSld>
  <p:clrMapOvr>
    <a:masterClrMapping/>
  </p:clrMapOvr>
  <p:transition xmlns:p14="http://schemas.microsoft.com/office/powerpoint/2010/main" spd="med" advClick="1" p14:dur="1000"/>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37" name="Screen Shot 2016-11-09 at 3.56.18 PM.png"/>
          <p:cNvPicPr>
            <a:picLocks noChangeAspect="1"/>
          </p:cNvPicPr>
          <p:nvPr>
            <p:ph type="pic" idx="13"/>
          </p:nvPr>
        </p:nvPicPr>
        <p:blipFill>
          <a:blip r:embed="rId2">
            <a:extLst/>
          </a:blip>
          <a:srcRect l="0" t="0" r="0" b="0"/>
          <a:stretch>
            <a:fillRect/>
          </a:stretch>
        </p:blipFill>
        <p:spPr>
          <a:xfrm>
            <a:off x="390547" y="1056892"/>
            <a:ext cx="12223706" cy="7639816"/>
          </a:xfrm>
          <a:prstGeom prst="rect">
            <a:avLst/>
          </a:prstGeom>
        </p:spPr>
      </p:pic>
      <p:sp>
        <p:nvSpPr>
          <p:cNvPr id="238" name="Shape 238"/>
          <p:cNvSpPr/>
          <p:nvPr/>
        </p:nvSpPr>
        <p:spPr>
          <a:xfrm>
            <a:off x="3921505" y="8833201"/>
            <a:ext cx="5161789"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Simple road network test</a:t>
            </a:r>
          </a:p>
        </p:txBody>
      </p:sp>
    </p:spTree>
  </p:cSld>
  <p:clrMapOvr>
    <a:masterClrMapping/>
  </p:clrMapOvr>
  <p:transition xmlns:p14="http://schemas.microsoft.com/office/powerpoint/2010/main" spd="med" advClick="1" p14:dur="1000"/>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0" name="Shape 240"/>
          <p:cNvSpPr/>
          <p:nvPr>
            <p:ph type="title"/>
          </p:nvPr>
        </p:nvSpPr>
        <p:spPr>
          <a:prstGeom prst="rect">
            <a:avLst/>
          </a:prstGeom>
        </p:spPr>
        <p:txBody>
          <a:bodyPr/>
          <a:lstStyle/>
          <a:p>
            <a:pPr/>
            <a:r>
              <a:t>Future Work</a:t>
            </a:r>
          </a:p>
        </p:txBody>
      </p:sp>
      <p:sp>
        <p:nvSpPr>
          <p:cNvPr id="241" name="Shape 241"/>
          <p:cNvSpPr/>
          <p:nvPr>
            <p:ph type="body" idx="1"/>
          </p:nvPr>
        </p:nvSpPr>
        <p:spPr>
          <a:prstGeom prst="rect">
            <a:avLst/>
          </a:prstGeom>
        </p:spPr>
        <p:txBody>
          <a:bodyPr/>
          <a:lstStyle/>
          <a:p>
            <a:pPr/>
            <a:r>
              <a:t>Stochastic techniques for cost functions in traffic assignment</a:t>
            </a:r>
          </a:p>
          <a:p>
            <a:pPr/>
            <a:r>
              <a:t>Distributed Frank-Wolfe [WANG]</a:t>
            </a:r>
          </a:p>
        </p:txBody>
      </p:sp>
    </p:spTree>
  </p:cSld>
  <p:clrMapOvr>
    <a:masterClrMapping/>
  </p:clrMapOvr>
  <p:transition xmlns:p14="http://schemas.microsoft.com/office/powerpoint/2010/main" spd="med" advClick="1" p14:dur="1000"/>
</p:sld>
</file>

<file path=ppt/slides/slide3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3" name="Shape 243"/>
          <p:cNvSpPr/>
          <p:nvPr>
            <p:ph type="title"/>
          </p:nvPr>
        </p:nvSpPr>
        <p:spPr>
          <a:prstGeom prst="rect">
            <a:avLst/>
          </a:prstGeom>
        </p:spPr>
        <p:txBody>
          <a:bodyPr/>
          <a:lstStyle/>
          <a:p>
            <a:pPr/>
            <a:r>
              <a:t>References</a:t>
            </a:r>
          </a:p>
        </p:txBody>
      </p:sp>
      <p:sp>
        <p:nvSpPr>
          <p:cNvPr id="244" name="Shape 244"/>
          <p:cNvSpPr/>
          <p:nvPr>
            <p:ph type="body" idx="1"/>
          </p:nvPr>
        </p:nvSpPr>
        <p:spPr>
          <a:xfrm>
            <a:off x="952500" y="2609850"/>
            <a:ext cx="11099800" cy="6286500"/>
          </a:xfrm>
          <a:prstGeom prst="rect">
            <a:avLst/>
          </a:prstGeom>
        </p:spPr>
        <p:txBody>
          <a:bodyPr/>
          <a:lstStyle/>
          <a:p>
            <a:pPr marL="0" indent="0" defTabSz="525779">
              <a:spcBef>
                <a:spcPts val="3700"/>
              </a:spcBef>
              <a:buSzTx/>
              <a:buNone/>
              <a:defRPr sz="1619"/>
            </a:pPr>
            <a:r>
              <a:t>[ORTUZAR]   Juan de Dios Ortuzar, Luis G. Willumsen, “Assignment” in</a:t>
            </a:r>
            <a:r>
              <a:rPr i="1"/>
              <a:t> Modelling Transport</a:t>
            </a:r>
            <a:r>
              <a:t>, 4th Ed. New York: Wiley, 2011, pp. 349-390.</a:t>
            </a:r>
          </a:p>
          <a:p>
            <a:pPr marL="0" indent="0" defTabSz="525779">
              <a:spcBef>
                <a:spcPts val="3700"/>
              </a:spcBef>
              <a:buSzTx/>
              <a:buNone/>
              <a:defRPr sz="1619"/>
            </a:pPr>
            <a:r>
              <a:t>[SHEFFI]  Sheffi, Yoshi, </a:t>
            </a:r>
            <a:r>
              <a:rPr i="1"/>
              <a:t>Urban Transportation Networks: Equilibrium Analysis with Mathematical Programming Methods</a:t>
            </a:r>
            <a:r>
              <a:t>, Prentice Hall,1985.</a:t>
            </a:r>
          </a:p>
          <a:p>
            <a:pPr marL="0" indent="0" defTabSz="525779">
              <a:spcBef>
                <a:spcPts val="3700"/>
              </a:spcBef>
              <a:buSzTx/>
              <a:buNone/>
              <a:defRPr sz="1619"/>
            </a:pPr>
            <a:r>
              <a:t>[GOOGLE]  </a:t>
            </a:r>
            <a:r>
              <a:rPr u="sng">
                <a:hlinkClick r:id="rId2" invalidUrl="" action="" tgtFrame="" tooltip="" history="1" highlightClick="0" endSnd="0"/>
              </a:rPr>
              <a:t>maps.google.com</a:t>
            </a:r>
          </a:p>
          <a:p>
            <a:pPr marL="0" indent="0" defTabSz="525779">
              <a:spcBef>
                <a:spcPts val="3700"/>
              </a:spcBef>
              <a:buSzTx/>
              <a:buNone/>
              <a:defRPr sz="1619"/>
            </a:pPr>
            <a:r>
              <a:t>[GOOGLE2]  </a:t>
            </a:r>
            <a:r>
              <a:rPr u="sng">
                <a:hlinkClick r:id="rId3" invalidUrl="" action="" tgtFrame="" tooltip="" history="1" highlightClick="0" endSnd="0"/>
              </a:rPr>
              <a:t>https://www.google.com/search?q=equilibrium</a:t>
            </a:r>
          </a:p>
          <a:p>
            <a:pPr marL="0" indent="0" defTabSz="525779">
              <a:spcBef>
                <a:spcPts val="3700"/>
              </a:spcBef>
              <a:buSzTx/>
              <a:buNone/>
              <a:defRPr sz="1619"/>
            </a:pPr>
            <a:r>
              <a:t>[METROPIA]  </a:t>
            </a:r>
            <a:r>
              <a:rPr u="sng">
                <a:hlinkClick r:id="rId4" invalidUrl="" action="" tgtFrame="" tooltip="" history="1" highlightClick="0" endSnd="0"/>
              </a:rPr>
              <a:t>http://www.metropia.com/tags/dynamic-traffic-assignment-dta</a:t>
            </a:r>
          </a:p>
          <a:p>
            <a:pPr marL="0" indent="0" defTabSz="525779">
              <a:spcBef>
                <a:spcPts val="3700"/>
              </a:spcBef>
              <a:buSzTx/>
              <a:buNone/>
              <a:defRPr sz="1619"/>
            </a:pPr>
            <a:r>
              <a:t>[OXFORD]  </a:t>
            </a:r>
            <a:r>
              <a:rPr u="sng">
                <a:hlinkClick r:id="rId5" invalidUrl="" action="" tgtFrame="" tooltip="" history="1" highlightClick="0" endSnd="0"/>
              </a:rPr>
              <a:t>https://en.oxforddictionaries.com/definition/stochastic</a:t>
            </a:r>
          </a:p>
          <a:p>
            <a:pPr marL="0" indent="0" defTabSz="525779">
              <a:spcBef>
                <a:spcPts val="3700"/>
              </a:spcBef>
              <a:buSzTx/>
              <a:buNone/>
              <a:defRPr sz="1619"/>
            </a:pPr>
            <a:r>
              <a:t>[WANG]  Yu-Xiang Wang et. al., Parallel and Distributed Block-Coordinate Frank-Wolfe Algorithms, Proceedings of The 33rd International Conference on Machine Learning, pp. 1548–1557, 2016.</a:t>
            </a:r>
          </a:p>
        </p:txBody>
      </p:sp>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 name="Shape 128"/>
          <p:cNvSpPr/>
          <p:nvPr>
            <p:ph type="title"/>
          </p:nvPr>
        </p:nvSpPr>
        <p:spPr>
          <a:prstGeom prst="rect">
            <a:avLst/>
          </a:prstGeom>
        </p:spPr>
        <p:txBody>
          <a:bodyPr/>
          <a:lstStyle/>
          <a:p>
            <a:pPr/>
            <a:r>
              <a:t>What is Traffic Assignment?</a:t>
            </a:r>
          </a:p>
        </p:txBody>
      </p:sp>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30" name="Screen Shot 2016-11-08 at 8.10.06 PM.png"/>
          <p:cNvPicPr>
            <a:picLocks noChangeAspect="1"/>
          </p:cNvPicPr>
          <p:nvPr>
            <p:ph type="pic" idx="13"/>
          </p:nvPr>
        </p:nvPicPr>
        <p:blipFill>
          <a:blip r:embed="rId2">
            <a:extLst/>
          </a:blip>
          <a:srcRect l="0" t="701" r="0" b="701"/>
          <a:stretch>
            <a:fillRect/>
          </a:stretch>
        </p:blipFill>
        <p:spPr>
          <a:prstGeom prst="rect">
            <a:avLst/>
          </a:prstGeom>
        </p:spPr>
      </p:pic>
      <p:sp>
        <p:nvSpPr>
          <p:cNvPr id="131" name="Shape 131"/>
          <p:cNvSpPr/>
          <p:nvPr>
            <p:ph type="title"/>
          </p:nvPr>
        </p:nvSpPr>
        <p:spPr>
          <a:prstGeom prst="rect">
            <a:avLst/>
          </a:prstGeom>
        </p:spPr>
        <p:txBody>
          <a:bodyPr/>
          <a:lstStyle>
            <a:lvl1pPr defTabSz="514095">
              <a:defRPr sz="2816"/>
            </a:lvl1pPr>
          </a:lstStyle>
          <a:p>
            <a:pPr/>
            <a:r>
              <a:t>Typical driver routing is concerned with moving the driver from origin to destination at the least cost route for the driver - a greedy routing algorithm.</a:t>
            </a:r>
          </a:p>
        </p:txBody>
      </p:sp>
      <p:sp>
        <p:nvSpPr>
          <p:cNvPr id="132" name="Shape 132"/>
          <p:cNvSpPr/>
          <p:nvPr>
            <p:ph type="body" sz="quarter" idx="1"/>
          </p:nvPr>
        </p:nvSpPr>
        <p:spPr>
          <a:prstGeom prst="rect">
            <a:avLst/>
          </a:prstGeom>
        </p:spPr>
        <p:txBody>
          <a:bodyPr/>
          <a:lstStyle>
            <a:lvl1pPr>
              <a:defRPr sz="1200"/>
            </a:lvl1pPr>
          </a:lstStyle>
          <a:p>
            <a:pPr/>
            <a:r>
              <a:t>[GOOGLE]</a:t>
            </a:r>
          </a:p>
        </p:txBody>
      </p:sp>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34" name="Screen Shot 2016-11-08 at 8.17.52 PM.png"/>
          <p:cNvPicPr>
            <a:picLocks noChangeAspect="1"/>
          </p:cNvPicPr>
          <p:nvPr>
            <p:ph type="pic" idx="13"/>
          </p:nvPr>
        </p:nvPicPr>
        <p:blipFill>
          <a:blip r:embed="rId2">
            <a:extLst/>
          </a:blip>
          <a:srcRect l="983" t="0" r="983" b="0"/>
          <a:stretch>
            <a:fillRect/>
          </a:stretch>
        </p:blipFill>
        <p:spPr>
          <a:prstGeom prst="rect">
            <a:avLst/>
          </a:prstGeom>
        </p:spPr>
      </p:pic>
      <p:sp>
        <p:nvSpPr>
          <p:cNvPr id="135" name="Shape 135"/>
          <p:cNvSpPr/>
          <p:nvPr>
            <p:ph type="title"/>
          </p:nvPr>
        </p:nvSpPr>
        <p:spPr>
          <a:xfrm>
            <a:off x="1270000" y="6718300"/>
            <a:ext cx="10464800" cy="1594942"/>
          </a:xfrm>
          <a:prstGeom prst="rect">
            <a:avLst/>
          </a:prstGeom>
        </p:spPr>
        <p:txBody>
          <a:bodyPr/>
          <a:lstStyle>
            <a:lvl1pPr>
              <a:defRPr sz="3200"/>
            </a:lvl1pPr>
          </a:lstStyle>
          <a:p>
            <a:pPr/>
            <a:r>
              <a:t>Aggregate behavior of greedy-based routing contributes to congestion as similar routes are applied without consideration of their buildup.</a:t>
            </a:r>
          </a:p>
        </p:txBody>
      </p:sp>
      <p:sp>
        <p:nvSpPr>
          <p:cNvPr id="136" name="Shape 136"/>
          <p:cNvSpPr/>
          <p:nvPr>
            <p:ph type="body" sz="quarter" idx="1"/>
          </p:nvPr>
        </p:nvSpPr>
        <p:spPr>
          <a:prstGeom prst="rect">
            <a:avLst/>
          </a:prstGeom>
        </p:spPr>
        <p:txBody>
          <a:bodyPr/>
          <a:lstStyle>
            <a:lvl1pPr>
              <a:defRPr sz="1200"/>
            </a:lvl1pPr>
          </a:lstStyle>
          <a:p>
            <a:pPr/>
            <a:r>
              <a:t>[GOOGLE]</a:t>
            </a:r>
          </a:p>
        </p:txBody>
      </p:sp>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38" name="regional-dynamic-traffic-scag-metropia-los-angeles_0.jpg"/>
          <p:cNvPicPr>
            <a:picLocks noChangeAspect="1"/>
          </p:cNvPicPr>
          <p:nvPr>
            <p:ph type="pic" idx="13"/>
          </p:nvPr>
        </p:nvPicPr>
        <p:blipFill>
          <a:blip r:embed="rId2">
            <a:extLst/>
          </a:blip>
          <a:srcRect l="515" t="0" r="515" b="0"/>
          <a:stretch>
            <a:fillRect/>
          </a:stretch>
        </p:blipFill>
        <p:spPr>
          <a:prstGeom prst="rect">
            <a:avLst/>
          </a:prstGeom>
        </p:spPr>
      </p:pic>
      <p:sp>
        <p:nvSpPr>
          <p:cNvPr id="139" name="Shape 139"/>
          <p:cNvSpPr/>
          <p:nvPr>
            <p:ph type="title"/>
          </p:nvPr>
        </p:nvSpPr>
        <p:spPr>
          <a:prstGeom prst="rect">
            <a:avLst/>
          </a:prstGeom>
        </p:spPr>
        <p:txBody>
          <a:bodyPr/>
          <a:lstStyle>
            <a:lvl1pPr defTabSz="514095">
              <a:defRPr sz="2816"/>
            </a:lvl1pPr>
          </a:lstStyle>
          <a:p>
            <a:pPr/>
            <a:r>
              <a:t>Methods to overcome these congestion-prone techniques fly under the banner of System Optimum Dynamic Traffic Assignment (SO-DTA)</a:t>
            </a:r>
          </a:p>
        </p:txBody>
      </p:sp>
      <p:sp>
        <p:nvSpPr>
          <p:cNvPr id="140" name="Shape 140"/>
          <p:cNvSpPr/>
          <p:nvPr>
            <p:ph type="body" sz="quarter" idx="1"/>
          </p:nvPr>
        </p:nvSpPr>
        <p:spPr>
          <a:prstGeom prst="rect">
            <a:avLst/>
          </a:prstGeom>
        </p:spPr>
        <p:txBody>
          <a:bodyPr/>
          <a:lstStyle>
            <a:lvl1pPr>
              <a:defRPr sz="1200"/>
            </a:lvl1pPr>
          </a:lstStyle>
          <a:p>
            <a:pPr/>
            <a:r>
              <a:t>[METROPIA]</a:t>
            </a:r>
          </a:p>
        </p:txBody>
      </p:sp>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Shape 142"/>
          <p:cNvSpPr/>
          <p:nvPr>
            <p:ph type="title"/>
          </p:nvPr>
        </p:nvSpPr>
        <p:spPr>
          <a:prstGeom prst="rect">
            <a:avLst/>
          </a:prstGeom>
        </p:spPr>
        <p:txBody>
          <a:bodyPr/>
          <a:lstStyle>
            <a:lvl1pPr>
              <a:defRPr sz="5200"/>
            </a:lvl1pPr>
          </a:lstStyle>
          <a:p>
            <a:pPr/>
            <a:r>
              <a:t>Static Traffic Assignment </a:t>
            </a:r>
          </a:p>
        </p:txBody>
      </p:sp>
      <p:sp>
        <p:nvSpPr>
          <p:cNvPr id="143" name="Shape 143"/>
          <p:cNvSpPr/>
          <p:nvPr>
            <p:ph type="body" idx="1"/>
          </p:nvPr>
        </p:nvSpPr>
        <p:spPr>
          <a:prstGeom prst="rect">
            <a:avLst/>
          </a:prstGeom>
        </p:spPr>
        <p:txBody>
          <a:bodyPr/>
          <a:lstStyle/>
          <a:p>
            <a:pPr/>
            <a:r>
              <a:t>DTA developed from earlier techniques used to produce static models. My project will be an exploration of the static models.</a:t>
            </a:r>
          </a:p>
          <a:p>
            <a:pPr/>
            <a:r>
              <a:t>Traffic Assignment is a synthesis of Graph Theory, Game Theory, and Linear Programming.</a:t>
            </a:r>
          </a:p>
          <a:p>
            <a:pPr/>
            <a:r>
              <a:t>Its use is typically to model the impact of changes to the transportation network itself.</a:t>
            </a:r>
          </a:p>
        </p:txBody>
      </p:sp>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5" name="Shape 145"/>
          <p:cNvSpPr/>
          <p:nvPr>
            <p:ph type="title"/>
          </p:nvPr>
        </p:nvSpPr>
        <p:spPr>
          <a:prstGeom prst="rect">
            <a:avLst/>
          </a:prstGeom>
        </p:spPr>
        <p:txBody>
          <a:bodyPr/>
          <a:lstStyle/>
          <a:p>
            <a:pPr/>
            <a:r>
              <a:t>Traffic Assignment in Detail</a:t>
            </a:r>
          </a:p>
        </p:txBody>
      </p:sp>
    </p:spTree>
  </p:cSld>
  <p:clrMapOvr>
    <a:masterClrMapping/>
  </p:clrMapOvr>
  <p:transition xmlns:p14="http://schemas.microsoft.com/office/powerpoint/2010/main" spd="med" advClick="1" p14:dur="1000"/>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